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9" r:id="rId2"/>
    <p:sldMasterId id="2147483701" r:id="rId3"/>
    <p:sldMasterId id="2147483714" r:id="rId4"/>
  </p:sldMasterIdLst>
  <p:notesMasterIdLst>
    <p:notesMasterId r:id="rId27"/>
  </p:notesMasterIdLst>
  <p:sldIdLst>
    <p:sldId id="482" r:id="rId5"/>
    <p:sldId id="257" r:id="rId6"/>
    <p:sldId id="481" r:id="rId7"/>
    <p:sldId id="296" r:id="rId8"/>
    <p:sldId id="297" r:id="rId9"/>
    <p:sldId id="291" r:id="rId10"/>
    <p:sldId id="277" r:id="rId11"/>
    <p:sldId id="295" r:id="rId12"/>
    <p:sldId id="285" r:id="rId13"/>
    <p:sldId id="292" r:id="rId14"/>
    <p:sldId id="293" r:id="rId15"/>
    <p:sldId id="302" r:id="rId16"/>
    <p:sldId id="451" r:id="rId17"/>
    <p:sldId id="472" r:id="rId18"/>
    <p:sldId id="480" r:id="rId19"/>
    <p:sldId id="477" r:id="rId20"/>
    <p:sldId id="479" r:id="rId21"/>
    <p:sldId id="278" r:id="rId22"/>
    <p:sldId id="281" r:id="rId23"/>
    <p:sldId id="283" r:id="rId24"/>
    <p:sldId id="280" r:id="rId25"/>
    <p:sldId id="275" r:id="rId2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07F"/>
    <a:srgbClr val="108170"/>
    <a:srgbClr val="63A8AD"/>
    <a:srgbClr val="104C19"/>
    <a:srgbClr val="C1D45B"/>
    <a:srgbClr val="74A29F"/>
    <a:srgbClr val="4B927C"/>
    <a:srgbClr val="6097C7"/>
    <a:srgbClr val="147794"/>
    <a:srgbClr val="FF99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4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U15979\AppData\Local\Temp\pid-17100\Scheda%20monitoraggio%20GAL_MARZO_MontagnAppennino%20CORRETTO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U15979\AppData\Local\Temp\pid-22872\DATI%20PF%20PER%20MISURA.xls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U15979\AppData\Local\Temp\pid-22872\DATI%20PF%20PER%20MISURA.xls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'Monitoraggio Bando'!$I$32:$I$41</c:f>
              <c:strCache>
                <c:ptCount val="10"/>
                <c:pt idx="0">
                  <c:v>4.1.1</c:v>
                </c:pt>
                <c:pt idx="1">
                  <c:v>6.4.3</c:v>
                </c:pt>
                <c:pt idx="2">
                  <c:v>6.4.5</c:v>
                </c:pt>
                <c:pt idx="3">
                  <c:v>7.5 ris 2018</c:v>
                </c:pt>
                <c:pt idx="4">
                  <c:v>7.5 ris 2023</c:v>
                </c:pt>
                <c:pt idx="5">
                  <c:v>7.6.2</c:v>
                </c:pt>
                <c:pt idx="6">
                  <c:v>16.2</c:v>
                </c:pt>
                <c:pt idx="7">
                  <c:v>pif</c:v>
                </c:pt>
                <c:pt idx="8">
                  <c:v>pit</c:v>
                </c:pt>
                <c:pt idx="9">
                  <c:v>pdc</c:v>
                </c:pt>
              </c:strCache>
            </c:strRef>
          </c:cat>
          <c:val>
            <c:numRef>
              <c:f>'Monitoraggio Bando'!$J$32:$J$41</c:f>
              <c:numCache>
                <c:formatCode>"€"\ #,##0</c:formatCode>
                <c:ptCount val="10"/>
                <c:pt idx="0">
                  <c:v>266162.37999999995</c:v>
                </c:pt>
                <c:pt idx="1">
                  <c:v>108838.13</c:v>
                </c:pt>
                <c:pt idx="2">
                  <c:v>134000</c:v>
                </c:pt>
                <c:pt idx="3">
                  <c:v>268410.49</c:v>
                </c:pt>
                <c:pt idx="4">
                  <c:v>395925.53</c:v>
                </c:pt>
                <c:pt idx="5">
                  <c:v>1110447.8299999998</c:v>
                </c:pt>
                <c:pt idx="6">
                  <c:v>189935.3</c:v>
                </c:pt>
                <c:pt idx="7">
                  <c:v>615487.72</c:v>
                </c:pt>
                <c:pt idx="8">
                  <c:v>3188690.25</c:v>
                </c:pt>
                <c:pt idx="9">
                  <c:v>2332013.21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44-48C6-8F00-16A5915BDB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6960000"/>
        <c:axId val="556949440"/>
      </c:barChart>
      <c:catAx>
        <c:axId val="556960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it-IT"/>
          </a:p>
        </c:txPr>
        <c:crossAx val="556949440"/>
        <c:crosses val="autoZero"/>
        <c:auto val="1"/>
        <c:lblAlgn val="ctr"/>
        <c:lblOffset val="100"/>
        <c:noMultiLvlLbl val="0"/>
      </c:catAx>
      <c:valAx>
        <c:axId val="55694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€&quot;\ 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it-IT"/>
          </a:p>
        </c:txPr>
        <c:crossAx val="556960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1" dirty="0"/>
              <a:t>NUMERO SOGGETTI PER TIPOLOGIA PARTNER</a:t>
            </a:r>
            <a:r>
              <a:rPr lang="en-US" sz="1200" b="1" baseline="0" dirty="0"/>
              <a:t> DIRETTO</a:t>
            </a:r>
            <a:endParaRPr lang="en-US" sz="12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Foglio2!$I$2</c:f>
              <c:strCache>
                <c:ptCount val="1"/>
                <c:pt idx="0">
                  <c:v>NUMERO AZIENDE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Foglio2!$H$3:$H$11</c:f>
              <c:strCache>
                <c:ptCount val="9"/>
                <c:pt idx="0">
                  <c:v>ASSOCIAZIONI</c:v>
                </c:pt>
                <c:pt idx="1">
                  <c:v>ENTI PUBBLICI</c:v>
                </c:pt>
                <c:pt idx="2">
                  <c:v>IMPRESE AGRICOLE</c:v>
                </c:pt>
                <c:pt idx="3">
                  <c:v>ISTITUTI SCOLASTICI</c:v>
                </c:pt>
                <c:pt idx="4">
                  <c:v>COOPERATIVE/IMPRESE SOCIALI</c:v>
                </c:pt>
                <c:pt idx="5">
                  <c:v>IMPRESE DEL TURISMO</c:v>
                </c:pt>
                <c:pt idx="6">
                  <c:v>UNIVERSITA'</c:v>
                </c:pt>
                <c:pt idx="7">
                  <c:v>ENTI ECCLESIASTICI</c:v>
                </c:pt>
                <c:pt idx="8">
                  <c:v>IMPRESE DEL COMMERCIO</c:v>
                </c:pt>
              </c:strCache>
            </c:strRef>
          </c:cat>
          <c:val>
            <c:numRef>
              <c:f>Foglio2!$I$3:$I$11</c:f>
              <c:numCache>
                <c:formatCode>General</c:formatCode>
                <c:ptCount val="9"/>
                <c:pt idx="0">
                  <c:v>33</c:v>
                </c:pt>
                <c:pt idx="1">
                  <c:v>10</c:v>
                </c:pt>
                <c:pt idx="2">
                  <c:v>10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4F-4A29-AB3B-B4A5137F4C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46156735"/>
        <c:axId val="746156255"/>
      </c:barChart>
      <c:catAx>
        <c:axId val="74615673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46156255"/>
        <c:crosses val="autoZero"/>
        <c:auto val="1"/>
        <c:lblAlgn val="ctr"/>
        <c:lblOffset val="100"/>
        <c:noMultiLvlLbl val="0"/>
      </c:catAx>
      <c:valAx>
        <c:axId val="74615625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46156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1" dirty="0"/>
              <a:t>CONTRIBUTO ASSEGNATO</a:t>
            </a:r>
            <a:r>
              <a:rPr lang="en-US" sz="1200" b="1" baseline="0" dirty="0"/>
              <a:t> PER TIPOLOGIA DI PARTNER DIRETTO</a:t>
            </a:r>
            <a:endParaRPr lang="en-US" sz="1200" b="1" dirty="0"/>
          </a:p>
        </c:rich>
      </c:tx>
      <c:layout>
        <c:manualLayout>
          <c:xMode val="edge"/>
          <c:yMode val="edge"/>
          <c:x val="0.13751498334424286"/>
          <c:y val="1.41592894043547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31129316831472958"/>
          <c:y val="0.15882002948551238"/>
          <c:w val="0.62123473192273682"/>
          <c:h val="0.72696987862032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Foglio2!$N$2</c:f>
              <c:strCache>
                <c:ptCount val="1"/>
                <c:pt idx="0">
                  <c:v>CONTRIBUTO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Foglio2!$M$3:$M$11</c:f>
              <c:strCache>
                <c:ptCount val="9"/>
                <c:pt idx="0">
                  <c:v>ENTI PUBBLICI</c:v>
                </c:pt>
                <c:pt idx="1">
                  <c:v>ASSOCIAZIONI</c:v>
                </c:pt>
                <c:pt idx="2">
                  <c:v>IMPRESE AGRICOLE</c:v>
                </c:pt>
                <c:pt idx="3">
                  <c:v>IMPRESE DEL TURISMO</c:v>
                </c:pt>
                <c:pt idx="4">
                  <c:v>UNIVERSITA'</c:v>
                </c:pt>
                <c:pt idx="5">
                  <c:v>COOPERATIVE/IMPRESE SOCIALI</c:v>
                </c:pt>
                <c:pt idx="6">
                  <c:v>ISTITUTI SCOLASTICI</c:v>
                </c:pt>
                <c:pt idx="7">
                  <c:v>IMPRESE DEL COMMERCIO</c:v>
                </c:pt>
                <c:pt idx="8">
                  <c:v>ENTI ECCLESIASTICI</c:v>
                </c:pt>
              </c:strCache>
            </c:strRef>
          </c:cat>
          <c:val>
            <c:numRef>
              <c:f>Foglio2!$N$3:$N$11</c:f>
              <c:numCache>
                <c:formatCode>#,##0\ "€"</c:formatCode>
                <c:ptCount val="9"/>
                <c:pt idx="0">
                  <c:v>1061654.3799999999</c:v>
                </c:pt>
                <c:pt idx="1">
                  <c:v>621661.41</c:v>
                </c:pt>
                <c:pt idx="2">
                  <c:v>103534.26</c:v>
                </c:pt>
                <c:pt idx="3">
                  <c:v>53485.42</c:v>
                </c:pt>
                <c:pt idx="4">
                  <c:v>44739.06</c:v>
                </c:pt>
                <c:pt idx="5">
                  <c:v>39485.5</c:v>
                </c:pt>
                <c:pt idx="6">
                  <c:v>30431.27</c:v>
                </c:pt>
                <c:pt idx="7">
                  <c:v>20104.93</c:v>
                </c:pt>
                <c:pt idx="8">
                  <c:v>14207.32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A8-498D-98FE-533C2FE5C7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67616959"/>
        <c:axId val="767616479"/>
      </c:barChart>
      <c:catAx>
        <c:axId val="76761695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67616479"/>
        <c:crosses val="autoZero"/>
        <c:auto val="1"/>
        <c:lblAlgn val="ctr"/>
        <c:lblOffset val="100"/>
        <c:noMultiLvlLbl val="0"/>
      </c:catAx>
      <c:valAx>
        <c:axId val="76761647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\ &quot;€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676169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905019-E67E-40CD-8B2D-E2CB52A58AE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268F3CD-7125-4ABC-BC7E-C1D2F9F3C96A}">
      <dgm:prSet phldrT="[Testo]" custT="1"/>
      <dgm:spPr/>
      <dgm:t>
        <a:bodyPr/>
        <a:lstStyle/>
        <a:p>
          <a:r>
            <a:rPr lang="it-IT" sz="800" dirty="0">
              <a:solidFill>
                <a:schemeClr val="bg1"/>
              </a:solidFill>
              <a:latin typeface="Century Gothic" panose="020B0502020202020204" pitchFamily="34" charset="0"/>
            </a:rPr>
            <a:t>Ideazione del bando </a:t>
          </a:r>
          <a:endParaRPr lang="it-IT" sz="800" dirty="0"/>
        </a:p>
      </dgm:t>
    </dgm:pt>
    <dgm:pt modelId="{09581E50-78A5-4BE9-B2F7-524857DA2CA3}" type="parTrans" cxnId="{17048CDC-6EF7-42B2-9FB2-46B738BE334C}">
      <dgm:prSet/>
      <dgm:spPr/>
      <dgm:t>
        <a:bodyPr/>
        <a:lstStyle/>
        <a:p>
          <a:endParaRPr lang="it-IT"/>
        </a:p>
      </dgm:t>
    </dgm:pt>
    <dgm:pt modelId="{6A82BD73-0965-4A01-8C9E-22ED2E0E403D}" type="sibTrans" cxnId="{17048CDC-6EF7-42B2-9FB2-46B738BE334C}">
      <dgm:prSet/>
      <dgm:spPr/>
      <dgm:t>
        <a:bodyPr/>
        <a:lstStyle/>
        <a:p>
          <a:endParaRPr lang="it-IT"/>
        </a:p>
      </dgm:t>
    </dgm:pt>
    <dgm:pt modelId="{B5AE12F6-329E-44AB-9B7D-DFB1CF849152}">
      <dgm:prSet phldrT="[Testo]"/>
      <dgm:spPr/>
      <dgm:t>
        <a:bodyPr/>
        <a:lstStyle/>
        <a:p>
          <a:r>
            <a:rPr lang="it-IT" dirty="0">
              <a:solidFill>
                <a:srgbClr val="108170"/>
              </a:solidFill>
            </a:rPr>
            <a:t>Processo di coprogettazione della scheda intervento Azione specifica Leader </a:t>
          </a:r>
        </a:p>
      </dgm:t>
    </dgm:pt>
    <dgm:pt modelId="{1E4A0B7D-6BFD-4A2D-AB2E-100A05AAC233}" type="parTrans" cxnId="{52E1EFBF-C795-41E2-A400-FED0009CD68E}">
      <dgm:prSet/>
      <dgm:spPr/>
      <dgm:t>
        <a:bodyPr/>
        <a:lstStyle/>
        <a:p>
          <a:endParaRPr lang="it-IT"/>
        </a:p>
      </dgm:t>
    </dgm:pt>
    <dgm:pt modelId="{712B8E81-4C3B-457D-BAD9-415E3622E96D}" type="sibTrans" cxnId="{52E1EFBF-C795-41E2-A400-FED0009CD68E}">
      <dgm:prSet/>
      <dgm:spPr/>
      <dgm:t>
        <a:bodyPr/>
        <a:lstStyle/>
        <a:p>
          <a:endParaRPr lang="it-IT"/>
        </a:p>
      </dgm:t>
    </dgm:pt>
    <dgm:pt modelId="{B6BDF54B-47CA-4DC4-9450-DF8C9F1E2EEB}">
      <dgm:prSet phldrT="[Testo]" custT="1"/>
      <dgm:spPr/>
      <dgm:t>
        <a:bodyPr/>
        <a:lstStyle/>
        <a:p>
          <a:r>
            <a:rPr lang="it-IT" sz="800" b="0" i="0" dirty="0">
              <a:solidFill>
                <a:schemeClr val="bg1"/>
              </a:solidFill>
              <a:latin typeface="Century Gothic" panose="020B0502020202020204" pitchFamily="34" charset="0"/>
            </a:rPr>
            <a:t>Animazione pre-bando</a:t>
          </a:r>
          <a:endParaRPr lang="it-IT" sz="800" dirty="0"/>
        </a:p>
      </dgm:t>
    </dgm:pt>
    <dgm:pt modelId="{821A8332-6BE9-4440-9FCC-BD9CF9BDFC1C}" type="parTrans" cxnId="{27237B45-9DFB-4443-A2D2-818D445602FD}">
      <dgm:prSet/>
      <dgm:spPr/>
      <dgm:t>
        <a:bodyPr/>
        <a:lstStyle/>
        <a:p>
          <a:endParaRPr lang="it-IT"/>
        </a:p>
      </dgm:t>
    </dgm:pt>
    <dgm:pt modelId="{EB74E593-AF97-49DA-BA1B-A63B8F42720F}" type="sibTrans" cxnId="{27237B45-9DFB-4443-A2D2-818D445602FD}">
      <dgm:prSet/>
      <dgm:spPr/>
      <dgm:t>
        <a:bodyPr/>
        <a:lstStyle/>
        <a:p>
          <a:endParaRPr lang="it-IT"/>
        </a:p>
      </dgm:t>
    </dgm:pt>
    <dgm:pt modelId="{48AF448F-192A-4960-A894-2EEF1707F6EC}">
      <dgm:prSet phldrT="[Testo]"/>
      <dgm:spPr/>
      <dgm:t>
        <a:bodyPr/>
        <a:lstStyle/>
        <a:p>
          <a:r>
            <a:rPr lang="it-IT" dirty="0">
              <a:solidFill>
                <a:srgbClr val="108170"/>
              </a:solidFill>
            </a:rPr>
            <a:t>Campagna di comunicazione</a:t>
          </a:r>
        </a:p>
      </dgm:t>
    </dgm:pt>
    <dgm:pt modelId="{8ADF6A66-9DB1-4E52-A7D1-D6E9484C011B}" type="parTrans" cxnId="{8EABF444-1D83-4CFA-8F35-BBC2D49FFFA7}">
      <dgm:prSet/>
      <dgm:spPr/>
      <dgm:t>
        <a:bodyPr/>
        <a:lstStyle/>
        <a:p>
          <a:endParaRPr lang="it-IT"/>
        </a:p>
      </dgm:t>
    </dgm:pt>
    <dgm:pt modelId="{D54C632D-D152-438A-9D47-4BB3C4A5CA7B}" type="sibTrans" cxnId="{8EABF444-1D83-4CFA-8F35-BBC2D49FFFA7}">
      <dgm:prSet/>
      <dgm:spPr/>
      <dgm:t>
        <a:bodyPr/>
        <a:lstStyle/>
        <a:p>
          <a:endParaRPr lang="it-IT"/>
        </a:p>
      </dgm:t>
    </dgm:pt>
    <dgm:pt modelId="{FD9B3B0D-EDC8-4D3D-B679-DFB66059F5DA}">
      <dgm:prSet phldrT="[Testo]"/>
      <dgm:spPr/>
      <dgm:t>
        <a:bodyPr/>
        <a:lstStyle/>
        <a:p>
          <a:r>
            <a:rPr lang="it-IT" dirty="0">
              <a:solidFill>
                <a:srgbClr val="108170"/>
              </a:solidFill>
            </a:rPr>
            <a:t>Incontri di animazione</a:t>
          </a:r>
        </a:p>
      </dgm:t>
    </dgm:pt>
    <dgm:pt modelId="{B8D882DF-AD5C-4F4C-A87E-3848315B110E}" type="parTrans" cxnId="{CB899CD2-4EB6-4A8C-BC80-69B95E4E53F5}">
      <dgm:prSet/>
      <dgm:spPr/>
      <dgm:t>
        <a:bodyPr/>
        <a:lstStyle/>
        <a:p>
          <a:endParaRPr lang="it-IT"/>
        </a:p>
      </dgm:t>
    </dgm:pt>
    <dgm:pt modelId="{D4401B6A-FADB-4002-AE31-C53ADED1826A}" type="sibTrans" cxnId="{CB899CD2-4EB6-4A8C-BC80-69B95E4E53F5}">
      <dgm:prSet/>
      <dgm:spPr/>
      <dgm:t>
        <a:bodyPr/>
        <a:lstStyle/>
        <a:p>
          <a:endParaRPr lang="it-IT"/>
        </a:p>
      </dgm:t>
    </dgm:pt>
    <dgm:pt modelId="{D8C4E1DE-6144-404C-A856-D4D546A8FD88}">
      <dgm:prSet phldrT="[Testo]" custT="1"/>
      <dgm:spPr/>
      <dgm:t>
        <a:bodyPr/>
        <a:lstStyle/>
        <a:p>
          <a:r>
            <a:rPr lang="it-IT" sz="800" dirty="0">
              <a:solidFill>
                <a:schemeClr val="bg1"/>
              </a:solidFill>
              <a:latin typeface="Century Gothic" panose="020B0502020202020204" pitchFamily="34" charset="0"/>
            </a:rPr>
            <a:t>Presentazione progetto preliminari e valutazione</a:t>
          </a:r>
          <a:endParaRPr lang="it-IT" sz="800" dirty="0"/>
        </a:p>
      </dgm:t>
    </dgm:pt>
    <dgm:pt modelId="{95378E4F-1CA6-4C3E-9496-B5754E9D11ED}" type="parTrans" cxnId="{8D6B0302-DB17-4E61-87BF-0F02A5032223}">
      <dgm:prSet/>
      <dgm:spPr/>
      <dgm:t>
        <a:bodyPr/>
        <a:lstStyle/>
        <a:p>
          <a:endParaRPr lang="it-IT"/>
        </a:p>
      </dgm:t>
    </dgm:pt>
    <dgm:pt modelId="{B4869635-A3A2-4E3D-BF5C-4BCF21678BAF}" type="sibTrans" cxnId="{8D6B0302-DB17-4E61-87BF-0F02A5032223}">
      <dgm:prSet/>
      <dgm:spPr/>
      <dgm:t>
        <a:bodyPr/>
        <a:lstStyle/>
        <a:p>
          <a:endParaRPr lang="it-IT"/>
        </a:p>
      </dgm:t>
    </dgm:pt>
    <dgm:pt modelId="{2ECA0B74-CE31-407D-B519-639CAF24C571}">
      <dgm:prSet phldrT="[Testo]"/>
      <dgm:spPr/>
      <dgm:t>
        <a:bodyPr/>
        <a:lstStyle/>
        <a:p>
          <a:r>
            <a:rPr lang="it-IT" dirty="0">
              <a:solidFill>
                <a:srgbClr val="108170"/>
              </a:solidFill>
            </a:rPr>
            <a:t>Supporto nella predisposizione del progetto preliminare (formulario, ecc)</a:t>
          </a:r>
        </a:p>
      </dgm:t>
    </dgm:pt>
    <dgm:pt modelId="{EC996A60-23B4-475D-866A-4765DE3AA373}" type="parTrans" cxnId="{341E18B8-022D-4D9C-AA21-6A2AAA42FCE0}">
      <dgm:prSet/>
      <dgm:spPr/>
      <dgm:t>
        <a:bodyPr/>
        <a:lstStyle/>
        <a:p>
          <a:endParaRPr lang="it-IT"/>
        </a:p>
      </dgm:t>
    </dgm:pt>
    <dgm:pt modelId="{94C0CF22-2C68-4011-B87F-9E8A8260449A}" type="sibTrans" cxnId="{341E18B8-022D-4D9C-AA21-6A2AAA42FCE0}">
      <dgm:prSet/>
      <dgm:spPr/>
      <dgm:t>
        <a:bodyPr/>
        <a:lstStyle/>
        <a:p>
          <a:endParaRPr lang="it-IT"/>
        </a:p>
      </dgm:t>
    </dgm:pt>
    <dgm:pt modelId="{44F52E64-50DF-4632-A618-FA04EECB9E7D}">
      <dgm:prSet phldrT="[Testo]"/>
      <dgm:spPr/>
      <dgm:t>
        <a:bodyPr/>
        <a:lstStyle/>
        <a:p>
          <a:r>
            <a:rPr lang="it-IT" dirty="0">
              <a:solidFill>
                <a:srgbClr val="108170"/>
              </a:solidFill>
            </a:rPr>
            <a:t>Valutazione del progetto preliminare (Commissione di valutazione esterna/mista)</a:t>
          </a:r>
        </a:p>
      </dgm:t>
    </dgm:pt>
    <dgm:pt modelId="{CA182CF7-9AD4-4215-AD7F-3CBDA8ED400E}" type="parTrans" cxnId="{7C5ED3E6-1430-4DC7-A466-5D7980E2538E}">
      <dgm:prSet/>
      <dgm:spPr/>
      <dgm:t>
        <a:bodyPr/>
        <a:lstStyle/>
        <a:p>
          <a:endParaRPr lang="it-IT"/>
        </a:p>
      </dgm:t>
    </dgm:pt>
    <dgm:pt modelId="{12575149-A447-4DF5-BD77-56DC5AA68049}" type="sibTrans" cxnId="{7C5ED3E6-1430-4DC7-A466-5D7980E2538E}">
      <dgm:prSet/>
      <dgm:spPr/>
      <dgm:t>
        <a:bodyPr/>
        <a:lstStyle/>
        <a:p>
          <a:endParaRPr lang="it-IT"/>
        </a:p>
      </dgm:t>
    </dgm:pt>
    <dgm:pt modelId="{7FEBD48C-8946-4749-B557-1D0379F323DD}">
      <dgm:prSet phldrT="[Testo]"/>
      <dgm:spPr/>
      <dgm:t>
        <a:bodyPr/>
        <a:lstStyle/>
        <a:p>
          <a:r>
            <a:rPr lang="it-IT" dirty="0">
              <a:solidFill>
                <a:srgbClr val="108170"/>
              </a:solidFill>
            </a:rPr>
            <a:t>Coprogettazione del bando e modulistica GAL – </a:t>
          </a:r>
          <a:r>
            <a:rPr lang="it-IT" dirty="0" err="1">
              <a:solidFill>
                <a:srgbClr val="108170"/>
              </a:solidFill>
            </a:rPr>
            <a:t>AdG</a:t>
          </a:r>
          <a:r>
            <a:rPr lang="it-IT" dirty="0">
              <a:solidFill>
                <a:srgbClr val="108170"/>
              </a:solidFill>
            </a:rPr>
            <a:t>- Artea</a:t>
          </a:r>
        </a:p>
      </dgm:t>
    </dgm:pt>
    <dgm:pt modelId="{FB6B2EFA-0B03-4C74-9080-93555E4D3757}" type="sibTrans" cxnId="{4FB385A7-E75F-4546-894E-25DD65D3BAA5}">
      <dgm:prSet/>
      <dgm:spPr/>
      <dgm:t>
        <a:bodyPr/>
        <a:lstStyle/>
        <a:p>
          <a:endParaRPr lang="it-IT"/>
        </a:p>
      </dgm:t>
    </dgm:pt>
    <dgm:pt modelId="{C4BAD5FB-E15C-4F29-AADC-1F543469E5FB}" type="parTrans" cxnId="{4FB385A7-E75F-4546-894E-25DD65D3BAA5}">
      <dgm:prSet/>
      <dgm:spPr/>
      <dgm:t>
        <a:bodyPr/>
        <a:lstStyle/>
        <a:p>
          <a:endParaRPr lang="it-IT"/>
        </a:p>
      </dgm:t>
    </dgm:pt>
    <dgm:pt modelId="{4B481590-4DF3-4C8C-9874-64FE58892194}" type="pres">
      <dgm:prSet presAssocID="{DE905019-E67E-40CD-8B2D-E2CB52A58AE7}" presName="linearFlow" presStyleCnt="0">
        <dgm:presLayoutVars>
          <dgm:dir/>
          <dgm:animLvl val="lvl"/>
          <dgm:resizeHandles val="exact"/>
        </dgm:presLayoutVars>
      </dgm:prSet>
      <dgm:spPr/>
    </dgm:pt>
    <dgm:pt modelId="{E7AEADFD-8064-4073-9E7E-53561498B14B}" type="pres">
      <dgm:prSet presAssocID="{5268F3CD-7125-4ABC-BC7E-C1D2F9F3C96A}" presName="composite" presStyleCnt="0"/>
      <dgm:spPr/>
    </dgm:pt>
    <dgm:pt modelId="{B16061A8-A783-4F25-AC95-7392620BB591}" type="pres">
      <dgm:prSet presAssocID="{5268F3CD-7125-4ABC-BC7E-C1D2F9F3C96A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3C6A5009-7154-42A2-8EBE-608F0A452D29}" type="pres">
      <dgm:prSet presAssocID="{5268F3CD-7125-4ABC-BC7E-C1D2F9F3C96A}" presName="descendantText" presStyleLbl="alignAcc1" presStyleIdx="0" presStyleCnt="3" custLinFactNeighborX="2686" custLinFactNeighborY="-7297">
        <dgm:presLayoutVars>
          <dgm:bulletEnabled val="1"/>
        </dgm:presLayoutVars>
      </dgm:prSet>
      <dgm:spPr/>
    </dgm:pt>
    <dgm:pt modelId="{5D32D4FF-3F1D-4516-8CE4-0EBB1011534B}" type="pres">
      <dgm:prSet presAssocID="{6A82BD73-0965-4A01-8C9E-22ED2E0E403D}" presName="sp" presStyleCnt="0"/>
      <dgm:spPr/>
    </dgm:pt>
    <dgm:pt modelId="{1948F372-C028-4894-A990-214CBC056BEB}" type="pres">
      <dgm:prSet presAssocID="{B6BDF54B-47CA-4DC4-9450-DF8C9F1E2EEB}" presName="composite" presStyleCnt="0"/>
      <dgm:spPr/>
    </dgm:pt>
    <dgm:pt modelId="{F9DE8E9B-F4C8-4734-AF90-444B6CEE9D12}" type="pres">
      <dgm:prSet presAssocID="{B6BDF54B-47CA-4DC4-9450-DF8C9F1E2EEB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F95F99F-37A3-4D21-A708-69A88B2E5BB1}" type="pres">
      <dgm:prSet presAssocID="{B6BDF54B-47CA-4DC4-9450-DF8C9F1E2EEB}" presName="descendantText" presStyleLbl="alignAcc1" presStyleIdx="1" presStyleCnt="3">
        <dgm:presLayoutVars>
          <dgm:bulletEnabled val="1"/>
        </dgm:presLayoutVars>
      </dgm:prSet>
      <dgm:spPr/>
    </dgm:pt>
    <dgm:pt modelId="{A8D4D81D-77CC-48BD-8557-A433E2EDD740}" type="pres">
      <dgm:prSet presAssocID="{EB74E593-AF97-49DA-BA1B-A63B8F42720F}" presName="sp" presStyleCnt="0"/>
      <dgm:spPr/>
    </dgm:pt>
    <dgm:pt modelId="{5DA73287-DF4B-436D-82FD-96D7A82A51FB}" type="pres">
      <dgm:prSet presAssocID="{D8C4E1DE-6144-404C-A856-D4D546A8FD88}" presName="composite" presStyleCnt="0"/>
      <dgm:spPr/>
    </dgm:pt>
    <dgm:pt modelId="{59795C1E-52B2-4093-B5D2-55075380A84C}" type="pres">
      <dgm:prSet presAssocID="{D8C4E1DE-6144-404C-A856-D4D546A8FD88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A1DB89A1-6E43-4FEA-8871-CBAF1D207326}" type="pres">
      <dgm:prSet presAssocID="{D8C4E1DE-6144-404C-A856-D4D546A8FD88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8D6B0302-DB17-4E61-87BF-0F02A5032223}" srcId="{DE905019-E67E-40CD-8B2D-E2CB52A58AE7}" destId="{D8C4E1DE-6144-404C-A856-D4D546A8FD88}" srcOrd="2" destOrd="0" parTransId="{95378E4F-1CA6-4C3E-9496-B5754E9D11ED}" sibTransId="{B4869635-A3A2-4E3D-BF5C-4BCF21678BAF}"/>
    <dgm:cxn modelId="{5EED4B13-7CA0-4C79-8BB4-BC01C5D2C5F9}" type="presOf" srcId="{B6BDF54B-47CA-4DC4-9450-DF8C9F1E2EEB}" destId="{F9DE8E9B-F4C8-4734-AF90-444B6CEE9D12}" srcOrd="0" destOrd="0" presId="urn:microsoft.com/office/officeart/2005/8/layout/chevron2"/>
    <dgm:cxn modelId="{A7652E1B-8093-4EE9-B514-050045388D32}" type="presOf" srcId="{DE905019-E67E-40CD-8B2D-E2CB52A58AE7}" destId="{4B481590-4DF3-4C8C-9874-64FE58892194}" srcOrd="0" destOrd="0" presId="urn:microsoft.com/office/officeart/2005/8/layout/chevron2"/>
    <dgm:cxn modelId="{A55E753F-2EBD-421B-9886-FC6861BC41A5}" type="presOf" srcId="{D8C4E1DE-6144-404C-A856-D4D546A8FD88}" destId="{59795C1E-52B2-4093-B5D2-55075380A84C}" srcOrd="0" destOrd="0" presId="urn:microsoft.com/office/officeart/2005/8/layout/chevron2"/>
    <dgm:cxn modelId="{8EABF444-1D83-4CFA-8F35-BBC2D49FFFA7}" srcId="{B6BDF54B-47CA-4DC4-9450-DF8C9F1E2EEB}" destId="{48AF448F-192A-4960-A894-2EEF1707F6EC}" srcOrd="0" destOrd="0" parTransId="{8ADF6A66-9DB1-4E52-A7D1-D6E9484C011B}" sibTransId="{D54C632D-D152-438A-9D47-4BB3C4A5CA7B}"/>
    <dgm:cxn modelId="{27237B45-9DFB-4443-A2D2-818D445602FD}" srcId="{DE905019-E67E-40CD-8B2D-E2CB52A58AE7}" destId="{B6BDF54B-47CA-4DC4-9450-DF8C9F1E2EEB}" srcOrd="1" destOrd="0" parTransId="{821A8332-6BE9-4440-9FCC-BD9CF9BDFC1C}" sibTransId="{EB74E593-AF97-49DA-BA1B-A63B8F42720F}"/>
    <dgm:cxn modelId="{67AC0E49-089E-4155-AB2D-AF4029A2F405}" type="presOf" srcId="{44F52E64-50DF-4632-A618-FA04EECB9E7D}" destId="{A1DB89A1-6E43-4FEA-8871-CBAF1D207326}" srcOrd="0" destOrd="1" presId="urn:microsoft.com/office/officeart/2005/8/layout/chevron2"/>
    <dgm:cxn modelId="{5C47586A-7358-4216-BB3B-BA6289E4A924}" type="presOf" srcId="{48AF448F-192A-4960-A894-2EEF1707F6EC}" destId="{AF95F99F-37A3-4D21-A708-69A88B2E5BB1}" srcOrd="0" destOrd="0" presId="urn:microsoft.com/office/officeart/2005/8/layout/chevron2"/>
    <dgm:cxn modelId="{7AE80C8F-E002-42C5-AB4F-E77969C6221E}" type="presOf" srcId="{FD9B3B0D-EDC8-4D3D-B679-DFB66059F5DA}" destId="{AF95F99F-37A3-4D21-A708-69A88B2E5BB1}" srcOrd="0" destOrd="1" presId="urn:microsoft.com/office/officeart/2005/8/layout/chevron2"/>
    <dgm:cxn modelId="{4FB385A7-E75F-4546-894E-25DD65D3BAA5}" srcId="{5268F3CD-7125-4ABC-BC7E-C1D2F9F3C96A}" destId="{7FEBD48C-8946-4749-B557-1D0379F323DD}" srcOrd="1" destOrd="0" parTransId="{C4BAD5FB-E15C-4F29-AADC-1F543469E5FB}" sibTransId="{FB6B2EFA-0B03-4C74-9080-93555E4D3757}"/>
    <dgm:cxn modelId="{B57FCCAB-8380-4707-A92C-F88D1D0EF012}" type="presOf" srcId="{5268F3CD-7125-4ABC-BC7E-C1D2F9F3C96A}" destId="{B16061A8-A783-4F25-AC95-7392620BB591}" srcOrd="0" destOrd="0" presId="urn:microsoft.com/office/officeart/2005/8/layout/chevron2"/>
    <dgm:cxn modelId="{341E18B8-022D-4D9C-AA21-6A2AAA42FCE0}" srcId="{D8C4E1DE-6144-404C-A856-D4D546A8FD88}" destId="{2ECA0B74-CE31-407D-B519-639CAF24C571}" srcOrd="0" destOrd="0" parTransId="{EC996A60-23B4-475D-866A-4765DE3AA373}" sibTransId="{94C0CF22-2C68-4011-B87F-9E8A8260449A}"/>
    <dgm:cxn modelId="{52E1EFBF-C795-41E2-A400-FED0009CD68E}" srcId="{5268F3CD-7125-4ABC-BC7E-C1D2F9F3C96A}" destId="{B5AE12F6-329E-44AB-9B7D-DFB1CF849152}" srcOrd="0" destOrd="0" parTransId="{1E4A0B7D-6BFD-4A2D-AB2E-100A05AAC233}" sibTransId="{712B8E81-4C3B-457D-BAD9-415E3622E96D}"/>
    <dgm:cxn modelId="{CB899CD2-4EB6-4A8C-BC80-69B95E4E53F5}" srcId="{B6BDF54B-47CA-4DC4-9450-DF8C9F1E2EEB}" destId="{FD9B3B0D-EDC8-4D3D-B679-DFB66059F5DA}" srcOrd="1" destOrd="0" parTransId="{B8D882DF-AD5C-4F4C-A87E-3848315B110E}" sibTransId="{D4401B6A-FADB-4002-AE31-C53ADED1826A}"/>
    <dgm:cxn modelId="{17048CDC-6EF7-42B2-9FB2-46B738BE334C}" srcId="{DE905019-E67E-40CD-8B2D-E2CB52A58AE7}" destId="{5268F3CD-7125-4ABC-BC7E-C1D2F9F3C96A}" srcOrd="0" destOrd="0" parTransId="{09581E50-78A5-4BE9-B2F7-524857DA2CA3}" sibTransId="{6A82BD73-0965-4A01-8C9E-22ED2E0E403D}"/>
    <dgm:cxn modelId="{1210D4E5-40E7-453A-9F2D-69BEB2472708}" type="presOf" srcId="{B5AE12F6-329E-44AB-9B7D-DFB1CF849152}" destId="{3C6A5009-7154-42A2-8EBE-608F0A452D29}" srcOrd="0" destOrd="0" presId="urn:microsoft.com/office/officeart/2005/8/layout/chevron2"/>
    <dgm:cxn modelId="{7C5ED3E6-1430-4DC7-A466-5D7980E2538E}" srcId="{D8C4E1DE-6144-404C-A856-D4D546A8FD88}" destId="{44F52E64-50DF-4632-A618-FA04EECB9E7D}" srcOrd="1" destOrd="0" parTransId="{CA182CF7-9AD4-4215-AD7F-3CBDA8ED400E}" sibTransId="{12575149-A447-4DF5-BD77-56DC5AA68049}"/>
    <dgm:cxn modelId="{921DE2F2-6C98-461E-9BDB-2EDF31734CDB}" type="presOf" srcId="{2ECA0B74-CE31-407D-B519-639CAF24C571}" destId="{A1DB89A1-6E43-4FEA-8871-CBAF1D207326}" srcOrd="0" destOrd="0" presId="urn:microsoft.com/office/officeart/2005/8/layout/chevron2"/>
    <dgm:cxn modelId="{3BD45CF5-463E-4D1D-A269-D8C1890DC25F}" type="presOf" srcId="{7FEBD48C-8946-4749-B557-1D0379F323DD}" destId="{3C6A5009-7154-42A2-8EBE-608F0A452D29}" srcOrd="0" destOrd="1" presId="urn:microsoft.com/office/officeart/2005/8/layout/chevron2"/>
    <dgm:cxn modelId="{07835167-AE5C-461D-8D85-A95C632BEDC1}" type="presParOf" srcId="{4B481590-4DF3-4C8C-9874-64FE58892194}" destId="{E7AEADFD-8064-4073-9E7E-53561498B14B}" srcOrd="0" destOrd="0" presId="urn:microsoft.com/office/officeart/2005/8/layout/chevron2"/>
    <dgm:cxn modelId="{2FEDFE16-D20D-4364-A1FE-DA78DD7B0419}" type="presParOf" srcId="{E7AEADFD-8064-4073-9E7E-53561498B14B}" destId="{B16061A8-A783-4F25-AC95-7392620BB591}" srcOrd="0" destOrd="0" presId="urn:microsoft.com/office/officeart/2005/8/layout/chevron2"/>
    <dgm:cxn modelId="{1D843259-E80F-4758-8D53-9147FC72E004}" type="presParOf" srcId="{E7AEADFD-8064-4073-9E7E-53561498B14B}" destId="{3C6A5009-7154-42A2-8EBE-608F0A452D29}" srcOrd="1" destOrd="0" presId="urn:microsoft.com/office/officeart/2005/8/layout/chevron2"/>
    <dgm:cxn modelId="{09310C76-C06D-440B-9DC6-670AC1D1EA8D}" type="presParOf" srcId="{4B481590-4DF3-4C8C-9874-64FE58892194}" destId="{5D32D4FF-3F1D-4516-8CE4-0EBB1011534B}" srcOrd="1" destOrd="0" presId="urn:microsoft.com/office/officeart/2005/8/layout/chevron2"/>
    <dgm:cxn modelId="{9B5F4776-1C19-45C7-9F75-0E62D4CCCF2D}" type="presParOf" srcId="{4B481590-4DF3-4C8C-9874-64FE58892194}" destId="{1948F372-C028-4894-A990-214CBC056BEB}" srcOrd="2" destOrd="0" presId="urn:microsoft.com/office/officeart/2005/8/layout/chevron2"/>
    <dgm:cxn modelId="{2F0380FE-0448-453E-8CC2-8CE24F9401F2}" type="presParOf" srcId="{1948F372-C028-4894-A990-214CBC056BEB}" destId="{F9DE8E9B-F4C8-4734-AF90-444B6CEE9D12}" srcOrd="0" destOrd="0" presId="urn:microsoft.com/office/officeart/2005/8/layout/chevron2"/>
    <dgm:cxn modelId="{2F7F153C-9F09-4A86-90A7-5CE4D1FC3DD0}" type="presParOf" srcId="{1948F372-C028-4894-A990-214CBC056BEB}" destId="{AF95F99F-37A3-4D21-A708-69A88B2E5BB1}" srcOrd="1" destOrd="0" presId="urn:microsoft.com/office/officeart/2005/8/layout/chevron2"/>
    <dgm:cxn modelId="{60B4A006-2B36-4EC7-988F-1D47D98E7396}" type="presParOf" srcId="{4B481590-4DF3-4C8C-9874-64FE58892194}" destId="{A8D4D81D-77CC-48BD-8557-A433E2EDD740}" srcOrd="3" destOrd="0" presId="urn:microsoft.com/office/officeart/2005/8/layout/chevron2"/>
    <dgm:cxn modelId="{EA5D53D7-58B2-40C5-A9EF-77F40E274344}" type="presParOf" srcId="{4B481590-4DF3-4C8C-9874-64FE58892194}" destId="{5DA73287-DF4B-436D-82FD-96D7A82A51FB}" srcOrd="4" destOrd="0" presId="urn:microsoft.com/office/officeart/2005/8/layout/chevron2"/>
    <dgm:cxn modelId="{B9CC3A0D-B737-46A2-B8C4-23EF85995700}" type="presParOf" srcId="{5DA73287-DF4B-436D-82FD-96D7A82A51FB}" destId="{59795C1E-52B2-4093-B5D2-55075380A84C}" srcOrd="0" destOrd="0" presId="urn:microsoft.com/office/officeart/2005/8/layout/chevron2"/>
    <dgm:cxn modelId="{3F9FE688-6BAF-4514-AC62-34F22E94A262}" type="presParOf" srcId="{5DA73287-DF4B-436D-82FD-96D7A82A51FB}" destId="{A1DB89A1-6E43-4FEA-8871-CBAF1D20732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905019-E67E-40CD-8B2D-E2CB52A58AE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268F3CD-7125-4ABC-BC7E-C1D2F9F3C96A}">
      <dgm:prSet phldrT="[Testo]" custT="1"/>
      <dgm:spPr/>
      <dgm:t>
        <a:bodyPr/>
        <a:lstStyle/>
        <a:p>
          <a:pPr algn="ctr"/>
          <a:r>
            <a:rPr lang="it-IT" sz="800" b="0" i="0" dirty="0">
              <a:solidFill>
                <a:schemeClr val="bg1"/>
              </a:solidFill>
              <a:latin typeface="Century Gothic" panose="020B0502020202020204" pitchFamily="34" charset="0"/>
            </a:rPr>
            <a:t>Accompagnamento I fase</a:t>
          </a:r>
          <a:endParaRPr lang="it-IT" sz="800" dirty="0"/>
        </a:p>
      </dgm:t>
    </dgm:pt>
    <dgm:pt modelId="{09581E50-78A5-4BE9-B2F7-524857DA2CA3}" type="parTrans" cxnId="{17048CDC-6EF7-42B2-9FB2-46B738BE334C}">
      <dgm:prSet/>
      <dgm:spPr/>
      <dgm:t>
        <a:bodyPr/>
        <a:lstStyle/>
        <a:p>
          <a:endParaRPr lang="it-IT"/>
        </a:p>
      </dgm:t>
    </dgm:pt>
    <dgm:pt modelId="{6A82BD73-0965-4A01-8C9E-22ED2E0E403D}" type="sibTrans" cxnId="{17048CDC-6EF7-42B2-9FB2-46B738BE334C}">
      <dgm:prSet/>
      <dgm:spPr/>
      <dgm:t>
        <a:bodyPr/>
        <a:lstStyle/>
        <a:p>
          <a:endParaRPr lang="it-IT"/>
        </a:p>
      </dgm:t>
    </dgm:pt>
    <dgm:pt modelId="{B5AE12F6-329E-44AB-9B7D-DFB1CF849152}">
      <dgm:prSet phldrT="[Testo]" custT="1"/>
      <dgm:spPr/>
      <dgm:t>
        <a:bodyPr/>
        <a:lstStyle/>
        <a:p>
          <a:r>
            <a:rPr lang="it-IT" sz="1800" dirty="0">
              <a:solidFill>
                <a:srgbClr val="108170"/>
              </a:solidFill>
            </a:rPr>
            <a:t>Supporto alla strutturazione del partenariato e del progetto definitivo</a:t>
          </a:r>
        </a:p>
      </dgm:t>
    </dgm:pt>
    <dgm:pt modelId="{1E4A0B7D-6BFD-4A2D-AB2E-100A05AAC233}" type="parTrans" cxnId="{52E1EFBF-C795-41E2-A400-FED0009CD68E}">
      <dgm:prSet/>
      <dgm:spPr/>
      <dgm:t>
        <a:bodyPr/>
        <a:lstStyle/>
        <a:p>
          <a:endParaRPr lang="it-IT"/>
        </a:p>
      </dgm:t>
    </dgm:pt>
    <dgm:pt modelId="{712B8E81-4C3B-457D-BAD9-415E3622E96D}" type="sibTrans" cxnId="{52E1EFBF-C795-41E2-A400-FED0009CD68E}">
      <dgm:prSet/>
      <dgm:spPr/>
      <dgm:t>
        <a:bodyPr/>
        <a:lstStyle/>
        <a:p>
          <a:endParaRPr lang="it-IT"/>
        </a:p>
      </dgm:t>
    </dgm:pt>
    <dgm:pt modelId="{7FEBD48C-8946-4749-B557-1D0379F323DD}">
      <dgm:prSet phldrT="[Testo]" custT="1"/>
      <dgm:spPr/>
      <dgm:t>
        <a:bodyPr/>
        <a:lstStyle/>
        <a:p>
          <a:r>
            <a:rPr lang="it-IT" sz="1800" dirty="0">
              <a:solidFill>
                <a:srgbClr val="108170"/>
              </a:solidFill>
            </a:rPr>
            <a:t>Verifica della fattibilità e della congruità degli interventi, del cronoprogramma e del budget</a:t>
          </a:r>
        </a:p>
      </dgm:t>
    </dgm:pt>
    <dgm:pt modelId="{C4BAD5FB-E15C-4F29-AADC-1F543469E5FB}" type="parTrans" cxnId="{4FB385A7-E75F-4546-894E-25DD65D3BAA5}">
      <dgm:prSet/>
      <dgm:spPr/>
      <dgm:t>
        <a:bodyPr/>
        <a:lstStyle/>
        <a:p>
          <a:endParaRPr lang="it-IT"/>
        </a:p>
      </dgm:t>
    </dgm:pt>
    <dgm:pt modelId="{FB6B2EFA-0B03-4C74-9080-93555E4D3757}" type="sibTrans" cxnId="{4FB385A7-E75F-4546-894E-25DD65D3BAA5}">
      <dgm:prSet/>
      <dgm:spPr/>
      <dgm:t>
        <a:bodyPr/>
        <a:lstStyle/>
        <a:p>
          <a:endParaRPr lang="it-IT"/>
        </a:p>
      </dgm:t>
    </dgm:pt>
    <dgm:pt modelId="{B6BDF54B-47CA-4DC4-9450-DF8C9F1E2EEB}">
      <dgm:prSet phldrT="[Testo]" custT="1"/>
      <dgm:spPr/>
      <dgm:t>
        <a:bodyPr/>
        <a:lstStyle/>
        <a:p>
          <a:r>
            <a:rPr lang="it-IT" sz="800" dirty="0">
              <a:solidFill>
                <a:schemeClr val="bg1"/>
              </a:solidFill>
              <a:latin typeface="Century Gothic" panose="020B0502020202020204" pitchFamily="34" charset="0"/>
            </a:rPr>
            <a:t>Presentazione progetto definitivo e valutazione</a:t>
          </a:r>
          <a:endParaRPr lang="it-IT" sz="800" dirty="0"/>
        </a:p>
      </dgm:t>
    </dgm:pt>
    <dgm:pt modelId="{821A8332-6BE9-4440-9FCC-BD9CF9BDFC1C}" type="parTrans" cxnId="{27237B45-9DFB-4443-A2D2-818D445602FD}">
      <dgm:prSet/>
      <dgm:spPr/>
      <dgm:t>
        <a:bodyPr/>
        <a:lstStyle/>
        <a:p>
          <a:endParaRPr lang="it-IT"/>
        </a:p>
      </dgm:t>
    </dgm:pt>
    <dgm:pt modelId="{EB74E593-AF97-49DA-BA1B-A63B8F42720F}" type="sibTrans" cxnId="{27237B45-9DFB-4443-A2D2-818D445602FD}">
      <dgm:prSet/>
      <dgm:spPr/>
      <dgm:t>
        <a:bodyPr/>
        <a:lstStyle/>
        <a:p>
          <a:endParaRPr lang="it-IT"/>
        </a:p>
      </dgm:t>
    </dgm:pt>
    <dgm:pt modelId="{48AF448F-192A-4960-A894-2EEF1707F6EC}">
      <dgm:prSet phldrT="[Testo]" custT="1"/>
      <dgm:spPr/>
      <dgm:t>
        <a:bodyPr/>
        <a:lstStyle/>
        <a:p>
          <a:r>
            <a:rPr lang="it-IT" sz="1800" dirty="0">
              <a:solidFill>
                <a:srgbClr val="108170"/>
              </a:solidFill>
            </a:rPr>
            <a:t>Supporto nella predisposizione del progetto definitivo (formulario, accordo di comunità, ecc..)</a:t>
          </a:r>
        </a:p>
      </dgm:t>
    </dgm:pt>
    <dgm:pt modelId="{8ADF6A66-9DB1-4E52-A7D1-D6E9484C011B}" type="parTrans" cxnId="{8EABF444-1D83-4CFA-8F35-BBC2D49FFFA7}">
      <dgm:prSet/>
      <dgm:spPr/>
      <dgm:t>
        <a:bodyPr/>
        <a:lstStyle/>
        <a:p>
          <a:endParaRPr lang="it-IT"/>
        </a:p>
      </dgm:t>
    </dgm:pt>
    <dgm:pt modelId="{D54C632D-D152-438A-9D47-4BB3C4A5CA7B}" type="sibTrans" cxnId="{8EABF444-1D83-4CFA-8F35-BBC2D49FFFA7}">
      <dgm:prSet/>
      <dgm:spPr/>
      <dgm:t>
        <a:bodyPr/>
        <a:lstStyle/>
        <a:p>
          <a:endParaRPr lang="it-IT"/>
        </a:p>
      </dgm:t>
    </dgm:pt>
    <dgm:pt modelId="{FD9B3B0D-EDC8-4D3D-B679-DFB66059F5DA}">
      <dgm:prSet phldrT="[Testo]" custT="1"/>
      <dgm:spPr/>
      <dgm:t>
        <a:bodyPr/>
        <a:lstStyle/>
        <a:p>
          <a:r>
            <a:rPr lang="it-IT" sz="1800" dirty="0">
              <a:solidFill>
                <a:srgbClr val="108170"/>
              </a:solidFill>
            </a:rPr>
            <a:t>Valutazione del progetto preliminare (Commissione di valutazione esterna/mista)</a:t>
          </a:r>
        </a:p>
      </dgm:t>
    </dgm:pt>
    <dgm:pt modelId="{B8D882DF-AD5C-4F4C-A87E-3848315B110E}" type="parTrans" cxnId="{CB899CD2-4EB6-4A8C-BC80-69B95E4E53F5}">
      <dgm:prSet/>
      <dgm:spPr/>
      <dgm:t>
        <a:bodyPr/>
        <a:lstStyle/>
        <a:p>
          <a:endParaRPr lang="it-IT"/>
        </a:p>
      </dgm:t>
    </dgm:pt>
    <dgm:pt modelId="{D4401B6A-FADB-4002-AE31-C53ADED1826A}" type="sibTrans" cxnId="{CB899CD2-4EB6-4A8C-BC80-69B95E4E53F5}">
      <dgm:prSet/>
      <dgm:spPr/>
      <dgm:t>
        <a:bodyPr/>
        <a:lstStyle/>
        <a:p>
          <a:endParaRPr lang="it-IT"/>
        </a:p>
      </dgm:t>
    </dgm:pt>
    <dgm:pt modelId="{D8C4E1DE-6144-404C-A856-D4D546A8FD88}">
      <dgm:prSet phldrT="[Testo]" custT="1"/>
      <dgm:spPr/>
      <dgm:t>
        <a:bodyPr/>
        <a:lstStyle/>
        <a:p>
          <a:r>
            <a:rPr lang="it-IT" sz="800" dirty="0">
              <a:solidFill>
                <a:schemeClr val="bg1"/>
              </a:solidFill>
              <a:latin typeface="Century Gothic" panose="020B0502020202020204" pitchFamily="34" charset="0"/>
            </a:rPr>
            <a:t>Accompagnamento II fase</a:t>
          </a:r>
          <a:endParaRPr lang="it-IT" sz="800" dirty="0"/>
        </a:p>
      </dgm:t>
    </dgm:pt>
    <dgm:pt modelId="{95378E4F-1CA6-4C3E-9496-B5754E9D11ED}" type="parTrans" cxnId="{8D6B0302-DB17-4E61-87BF-0F02A5032223}">
      <dgm:prSet/>
      <dgm:spPr/>
      <dgm:t>
        <a:bodyPr/>
        <a:lstStyle/>
        <a:p>
          <a:endParaRPr lang="it-IT"/>
        </a:p>
      </dgm:t>
    </dgm:pt>
    <dgm:pt modelId="{B4869635-A3A2-4E3D-BF5C-4BCF21678BAF}" type="sibTrans" cxnId="{8D6B0302-DB17-4E61-87BF-0F02A5032223}">
      <dgm:prSet/>
      <dgm:spPr/>
      <dgm:t>
        <a:bodyPr/>
        <a:lstStyle/>
        <a:p>
          <a:endParaRPr lang="it-IT"/>
        </a:p>
      </dgm:t>
    </dgm:pt>
    <dgm:pt modelId="{2ECA0B74-CE31-407D-B519-639CAF24C571}">
      <dgm:prSet phldrT="[Testo]" custT="1"/>
      <dgm:spPr/>
      <dgm:t>
        <a:bodyPr/>
        <a:lstStyle/>
        <a:p>
          <a:r>
            <a:rPr lang="it-IT" sz="1800" dirty="0">
              <a:solidFill>
                <a:srgbClr val="108170"/>
              </a:solidFill>
            </a:rPr>
            <a:t>Supporto alla presentazione della domanda di aiuto su ARTEA: raccolta e validazione computi, preventivi, ecc..</a:t>
          </a:r>
        </a:p>
      </dgm:t>
    </dgm:pt>
    <dgm:pt modelId="{EC996A60-23B4-475D-866A-4765DE3AA373}" type="parTrans" cxnId="{341E18B8-022D-4D9C-AA21-6A2AAA42FCE0}">
      <dgm:prSet/>
      <dgm:spPr/>
      <dgm:t>
        <a:bodyPr/>
        <a:lstStyle/>
        <a:p>
          <a:endParaRPr lang="it-IT"/>
        </a:p>
      </dgm:t>
    </dgm:pt>
    <dgm:pt modelId="{94C0CF22-2C68-4011-B87F-9E8A8260449A}" type="sibTrans" cxnId="{341E18B8-022D-4D9C-AA21-6A2AAA42FCE0}">
      <dgm:prSet/>
      <dgm:spPr/>
      <dgm:t>
        <a:bodyPr/>
        <a:lstStyle/>
        <a:p>
          <a:endParaRPr lang="it-IT"/>
        </a:p>
      </dgm:t>
    </dgm:pt>
    <dgm:pt modelId="{410BDE79-C947-464D-8649-94A27FF7F1CB}">
      <dgm:prSet phldrT="[Testo]" custT="1"/>
      <dgm:spPr/>
      <dgm:t>
        <a:bodyPr/>
        <a:lstStyle/>
        <a:p>
          <a:r>
            <a:rPr lang="it-IT" sz="1800" dirty="0">
              <a:solidFill>
                <a:srgbClr val="108170"/>
              </a:solidFill>
            </a:rPr>
            <a:t>Supporto nella elaborazione e presentazione di anticipi, varianti, rendicontazione finale</a:t>
          </a:r>
        </a:p>
      </dgm:t>
    </dgm:pt>
    <dgm:pt modelId="{4C1075DF-EA5D-45B7-8E4F-A18DEC53AAC3}" type="parTrans" cxnId="{6CECCB0B-88B7-4FC1-A186-6BAB48180393}">
      <dgm:prSet/>
      <dgm:spPr/>
      <dgm:t>
        <a:bodyPr/>
        <a:lstStyle/>
        <a:p>
          <a:endParaRPr lang="it-IT"/>
        </a:p>
      </dgm:t>
    </dgm:pt>
    <dgm:pt modelId="{A02EB3CE-BC95-4E31-A4F5-F5090529B0D4}" type="sibTrans" cxnId="{6CECCB0B-88B7-4FC1-A186-6BAB48180393}">
      <dgm:prSet/>
      <dgm:spPr/>
      <dgm:t>
        <a:bodyPr/>
        <a:lstStyle/>
        <a:p>
          <a:endParaRPr lang="it-IT"/>
        </a:p>
      </dgm:t>
    </dgm:pt>
    <dgm:pt modelId="{4B481590-4DF3-4C8C-9874-64FE58892194}" type="pres">
      <dgm:prSet presAssocID="{DE905019-E67E-40CD-8B2D-E2CB52A58AE7}" presName="linearFlow" presStyleCnt="0">
        <dgm:presLayoutVars>
          <dgm:dir/>
          <dgm:animLvl val="lvl"/>
          <dgm:resizeHandles val="exact"/>
        </dgm:presLayoutVars>
      </dgm:prSet>
      <dgm:spPr/>
    </dgm:pt>
    <dgm:pt modelId="{E7AEADFD-8064-4073-9E7E-53561498B14B}" type="pres">
      <dgm:prSet presAssocID="{5268F3CD-7125-4ABC-BC7E-C1D2F9F3C96A}" presName="composite" presStyleCnt="0"/>
      <dgm:spPr/>
    </dgm:pt>
    <dgm:pt modelId="{B16061A8-A783-4F25-AC95-7392620BB591}" type="pres">
      <dgm:prSet presAssocID="{5268F3CD-7125-4ABC-BC7E-C1D2F9F3C96A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3C6A5009-7154-42A2-8EBE-608F0A452D29}" type="pres">
      <dgm:prSet presAssocID="{5268F3CD-7125-4ABC-BC7E-C1D2F9F3C96A}" presName="descendantText" presStyleLbl="alignAcc1" presStyleIdx="0" presStyleCnt="3">
        <dgm:presLayoutVars>
          <dgm:bulletEnabled val="1"/>
        </dgm:presLayoutVars>
      </dgm:prSet>
      <dgm:spPr/>
    </dgm:pt>
    <dgm:pt modelId="{5D32D4FF-3F1D-4516-8CE4-0EBB1011534B}" type="pres">
      <dgm:prSet presAssocID="{6A82BD73-0965-4A01-8C9E-22ED2E0E403D}" presName="sp" presStyleCnt="0"/>
      <dgm:spPr/>
    </dgm:pt>
    <dgm:pt modelId="{1948F372-C028-4894-A990-214CBC056BEB}" type="pres">
      <dgm:prSet presAssocID="{B6BDF54B-47CA-4DC4-9450-DF8C9F1E2EEB}" presName="composite" presStyleCnt="0"/>
      <dgm:spPr/>
    </dgm:pt>
    <dgm:pt modelId="{F9DE8E9B-F4C8-4734-AF90-444B6CEE9D12}" type="pres">
      <dgm:prSet presAssocID="{B6BDF54B-47CA-4DC4-9450-DF8C9F1E2EEB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F95F99F-37A3-4D21-A708-69A88B2E5BB1}" type="pres">
      <dgm:prSet presAssocID="{B6BDF54B-47CA-4DC4-9450-DF8C9F1E2EEB}" presName="descendantText" presStyleLbl="alignAcc1" presStyleIdx="1" presStyleCnt="3">
        <dgm:presLayoutVars>
          <dgm:bulletEnabled val="1"/>
        </dgm:presLayoutVars>
      </dgm:prSet>
      <dgm:spPr/>
    </dgm:pt>
    <dgm:pt modelId="{A8D4D81D-77CC-48BD-8557-A433E2EDD740}" type="pres">
      <dgm:prSet presAssocID="{EB74E593-AF97-49DA-BA1B-A63B8F42720F}" presName="sp" presStyleCnt="0"/>
      <dgm:spPr/>
    </dgm:pt>
    <dgm:pt modelId="{5DA73287-DF4B-436D-82FD-96D7A82A51FB}" type="pres">
      <dgm:prSet presAssocID="{D8C4E1DE-6144-404C-A856-D4D546A8FD88}" presName="composite" presStyleCnt="0"/>
      <dgm:spPr/>
    </dgm:pt>
    <dgm:pt modelId="{59795C1E-52B2-4093-B5D2-55075380A84C}" type="pres">
      <dgm:prSet presAssocID="{D8C4E1DE-6144-404C-A856-D4D546A8FD88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A1DB89A1-6E43-4FEA-8871-CBAF1D207326}" type="pres">
      <dgm:prSet presAssocID="{D8C4E1DE-6144-404C-A856-D4D546A8FD88}" presName="descendantText" presStyleLbl="alignAcc1" presStyleIdx="2" presStyleCnt="3" custScaleY="133776" custLinFactNeighborX="2302" custLinFactNeighborY="-4147">
        <dgm:presLayoutVars>
          <dgm:bulletEnabled val="1"/>
        </dgm:presLayoutVars>
      </dgm:prSet>
      <dgm:spPr/>
    </dgm:pt>
  </dgm:ptLst>
  <dgm:cxnLst>
    <dgm:cxn modelId="{8D6B0302-DB17-4E61-87BF-0F02A5032223}" srcId="{DE905019-E67E-40CD-8B2D-E2CB52A58AE7}" destId="{D8C4E1DE-6144-404C-A856-D4D546A8FD88}" srcOrd="2" destOrd="0" parTransId="{95378E4F-1CA6-4C3E-9496-B5754E9D11ED}" sibTransId="{B4869635-A3A2-4E3D-BF5C-4BCF21678BAF}"/>
    <dgm:cxn modelId="{6CECCB0B-88B7-4FC1-A186-6BAB48180393}" srcId="{D8C4E1DE-6144-404C-A856-D4D546A8FD88}" destId="{410BDE79-C947-464D-8649-94A27FF7F1CB}" srcOrd="1" destOrd="0" parTransId="{4C1075DF-EA5D-45B7-8E4F-A18DEC53AAC3}" sibTransId="{A02EB3CE-BC95-4E31-A4F5-F5090529B0D4}"/>
    <dgm:cxn modelId="{5EED4B13-7CA0-4C79-8BB4-BC01C5D2C5F9}" type="presOf" srcId="{B6BDF54B-47CA-4DC4-9450-DF8C9F1E2EEB}" destId="{F9DE8E9B-F4C8-4734-AF90-444B6CEE9D12}" srcOrd="0" destOrd="0" presId="urn:microsoft.com/office/officeart/2005/8/layout/chevron2"/>
    <dgm:cxn modelId="{A7652E1B-8093-4EE9-B514-050045388D32}" type="presOf" srcId="{DE905019-E67E-40CD-8B2D-E2CB52A58AE7}" destId="{4B481590-4DF3-4C8C-9874-64FE58892194}" srcOrd="0" destOrd="0" presId="urn:microsoft.com/office/officeart/2005/8/layout/chevron2"/>
    <dgm:cxn modelId="{A55E753F-2EBD-421B-9886-FC6861BC41A5}" type="presOf" srcId="{D8C4E1DE-6144-404C-A856-D4D546A8FD88}" destId="{59795C1E-52B2-4093-B5D2-55075380A84C}" srcOrd="0" destOrd="0" presId="urn:microsoft.com/office/officeart/2005/8/layout/chevron2"/>
    <dgm:cxn modelId="{8EABF444-1D83-4CFA-8F35-BBC2D49FFFA7}" srcId="{B6BDF54B-47CA-4DC4-9450-DF8C9F1E2EEB}" destId="{48AF448F-192A-4960-A894-2EEF1707F6EC}" srcOrd="0" destOrd="0" parTransId="{8ADF6A66-9DB1-4E52-A7D1-D6E9484C011B}" sibTransId="{D54C632D-D152-438A-9D47-4BB3C4A5CA7B}"/>
    <dgm:cxn modelId="{27237B45-9DFB-4443-A2D2-818D445602FD}" srcId="{DE905019-E67E-40CD-8B2D-E2CB52A58AE7}" destId="{B6BDF54B-47CA-4DC4-9450-DF8C9F1E2EEB}" srcOrd="1" destOrd="0" parTransId="{821A8332-6BE9-4440-9FCC-BD9CF9BDFC1C}" sibTransId="{EB74E593-AF97-49DA-BA1B-A63B8F42720F}"/>
    <dgm:cxn modelId="{5C47586A-7358-4216-BB3B-BA6289E4A924}" type="presOf" srcId="{48AF448F-192A-4960-A894-2EEF1707F6EC}" destId="{AF95F99F-37A3-4D21-A708-69A88B2E5BB1}" srcOrd="0" destOrd="0" presId="urn:microsoft.com/office/officeart/2005/8/layout/chevron2"/>
    <dgm:cxn modelId="{7AE80C8F-E002-42C5-AB4F-E77969C6221E}" type="presOf" srcId="{FD9B3B0D-EDC8-4D3D-B679-DFB66059F5DA}" destId="{AF95F99F-37A3-4D21-A708-69A88B2E5BB1}" srcOrd="0" destOrd="1" presId="urn:microsoft.com/office/officeart/2005/8/layout/chevron2"/>
    <dgm:cxn modelId="{7B25789E-12FF-4221-9C11-EBF522A9F121}" type="presOf" srcId="{410BDE79-C947-464D-8649-94A27FF7F1CB}" destId="{A1DB89A1-6E43-4FEA-8871-CBAF1D207326}" srcOrd="0" destOrd="1" presId="urn:microsoft.com/office/officeart/2005/8/layout/chevron2"/>
    <dgm:cxn modelId="{4FB385A7-E75F-4546-894E-25DD65D3BAA5}" srcId="{5268F3CD-7125-4ABC-BC7E-C1D2F9F3C96A}" destId="{7FEBD48C-8946-4749-B557-1D0379F323DD}" srcOrd="1" destOrd="0" parTransId="{C4BAD5FB-E15C-4F29-AADC-1F543469E5FB}" sibTransId="{FB6B2EFA-0B03-4C74-9080-93555E4D3757}"/>
    <dgm:cxn modelId="{B57FCCAB-8380-4707-A92C-F88D1D0EF012}" type="presOf" srcId="{5268F3CD-7125-4ABC-BC7E-C1D2F9F3C96A}" destId="{B16061A8-A783-4F25-AC95-7392620BB591}" srcOrd="0" destOrd="0" presId="urn:microsoft.com/office/officeart/2005/8/layout/chevron2"/>
    <dgm:cxn modelId="{341E18B8-022D-4D9C-AA21-6A2AAA42FCE0}" srcId="{D8C4E1DE-6144-404C-A856-D4D546A8FD88}" destId="{2ECA0B74-CE31-407D-B519-639CAF24C571}" srcOrd="0" destOrd="0" parTransId="{EC996A60-23B4-475D-866A-4765DE3AA373}" sibTransId="{94C0CF22-2C68-4011-B87F-9E8A8260449A}"/>
    <dgm:cxn modelId="{52E1EFBF-C795-41E2-A400-FED0009CD68E}" srcId="{5268F3CD-7125-4ABC-BC7E-C1D2F9F3C96A}" destId="{B5AE12F6-329E-44AB-9B7D-DFB1CF849152}" srcOrd="0" destOrd="0" parTransId="{1E4A0B7D-6BFD-4A2D-AB2E-100A05AAC233}" sibTransId="{712B8E81-4C3B-457D-BAD9-415E3622E96D}"/>
    <dgm:cxn modelId="{CB899CD2-4EB6-4A8C-BC80-69B95E4E53F5}" srcId="{B6BDF54B-47CA-4DC4-9450-DF8C9F1E2EEB}" destId="{FD9B3B0D-EDC8-4D3D-B679-DFB66059F5DA}" srcOrd="1" destOrd="0" parTransId="{B8D882DF-AD5C-4F4C-A87E-3848315B110E}" sibTransId="{D4401B6A-FADB-4002-AE31-C53ADED1826A}"/>
    <dgm:cxn modelId="{17048CDC-6EF7-42B2-9FB2-46B738BE334C}" srcId="{DE905019-E67E-40CD-8B2D-E2CB52A58AE7}" destId="{5268F3CD-7125-4ABC-BC7E-C1D2F9F3C96A}" srcOrd="0" destOrd="0" parTransId="{09581E50-78A5-4BE9-B2F7-524857DA2CA3}" sibTransId="{6A82BD73-0965-4A01-8C9E-22ED2E0E403D}"/>
    <dgm:cxn modelId="{1210D4E5-40E7-453A-9F2D-69BEB2472708}" type="presOf" srcId="{B5AE12F6-329E-44AB-9B7D-DFB1CF849152}" destId="{3C6A5009-7154-42A2-8EBE-608F0A452D29}" srcOrd="0" destOrd="0" presId="urn:microsoft.com/office/officeart/2005/8/layout/chevron2"/>
    <dgm:cxn modelId="{921DE2F2-6C98-461E-9BDB-2EDF31734CDB}" type="presOf" srcId="{2ECA0B74-CE31-407D-B519-639CAF24C571}" destId="{A1DB89A1-6E43-4FEA-8871-CBAF1D207326}" srcOrd="0" destOrd="0" presId="urn:microsoft.com/office/officeart/2005/8/layout/chevron2"/>
    <dgm:cxn modelId="{3BD45CF5-463E-4D1D-A269-D8C1890DC25F}" type="presOf" srcId="{7FEBD48C-8946-4749-B557-1D0379F323DD}" destId="{3C6A5009-7154-42A2-8EBE-608F0A452D29}" srcOrd="0" destOrd="1" presId="urn:microsoft.com/office/officeart/2005/8/layout/chevron2"/>
    <dgm:cxn modelId="{07835167-AE5C-461D-8D85-A95C632BEDC1}" type="presParOf" srcId="{4B481590-4DF3-4C8C-9874-64FE58892194}" destId="{E7AEADFD-8064-4073-9E7E-53561498B14B}" srcOrd="0" destOrd="0" presId="urn:microsoft.com/office/officeart/2005/8/layout/chevron2"/>
    <dgm:cxn modelId="{2FEDFE16-D20D-4364-A1FE-DA78DD7B0419}" type="presParOf" srcId="{E7AEADFD-8064-4073-9E7E-53561498B14B}" destId="{B16061A8-A783-4F25-AC95-7392620BB591}" srcOrd="0" destOrd="0" presId="urn:microsoft.com/office/officeart/2005/8/layout/chevron2"/>
    <dgm:cxn modelId="{1D843259-E80F-4758-8D53-9147FC72E004}" type="presParOf" srcId="{E7AEADFD-8064-4073-9E7E-53561498B14B}" destId="{3C6A5009-7154-42A2-8EBE-608F0A452D29}" srcOrd="1" destOrd="0" presId="urn:microsoft.com/office/officeart/2005/8/layout/chevron2"/>
    <dgm:cxn modelId="{09310C76-C06D-440B-9DC6-670AC1D1EA8D}" type="presParOf" srcId="{4B481590-4DF3-4C8C-9874-64FE58892194}" destId="{5D32D4FF-3F1D-4516-8CE4-0EBB1011534B}" srcOrd="1" destOrd="0" presId="urn:microsoft.com/office/officeart/2005/8/layout/chevron2"/>
    <dgm:cxn modelId="{9B5F4776-1C19-45C7-9F75-0E62D4CCCF2D}" type="presParOf" srcId="{4B481590-4DF3-4C8C-9874-64FE58892194}" destId="{1948F372-C028-4894-A990-214CBC056BEB}" srcOrd="2" destOrd="0" presId="urn:microsoft.com/office/officeart/2005/8/layout/chevron2"/>
    <dgm:cxn modelId="{2F0380FE-0448-453E-8CC2-8CE24F9401F2}" type="presParOf" srcId="{1948F372-C028-4894-A990-214CBC056BEB}" destId="{F9DE8E9B-F4C8-4734-AF90-444B6CEE9D12}" srcOrd="0" destOrd="0" presId="urn:microsoft.com/office/officeart/2005/8/layout/chevron2"/>
    <dgm:cxn modelId="{2F7F153C-9F09-4A86-90A7-5CE4D1FC3DD0}" type="presParOf" srcId="{1948F372-C028-4894-A990-214CBC056BEB}" destId="{AF95F99F-37A3-4D21-A708-69A88B2E5BB1}" srcOrd="1" destOrd="0" presId="urn:microsoft.com/office/officeart/2005/8/layout/chevron2"/>
    <dgm:cxn modelId="{60B4A006-2B36-4EC7-988F-1D47D98E7396}" type="presParOf" srcId="{4B481590-4DF3-4C8C-9874-64FE58892194}" destId="{A8D4D81D-77CC-48BD-8557-A433E2EDD740}" srcOrd="3" destOrd="0" presId="urn:microsoft.com/office/officeart/2005/8/layout/chevron2"/>
    <dgm:cxn modelId="{EA5D53D7-58B2-40C5-A9EF-77F40E274344}" type="presParOf" srcId="{4B481590-4DF3-4C8C-9874-64FE58892194}" destId="{5DA73287-DF4B-436D-82FD-96D7A82A51FB}" srcOrd="4" destOrd="0" presId="urn:microsoft.com/office/officeart/2005/8/layout/chevron2"/>
    <dgm:cxn modelId="{B9CC3A0D-B737-46A2-B8C4-23EF85995700}" type="presParOf" srcId="{5DA73287-DF4B-436D-82FD-96D7A82A51FB}" destId="{59795C1E-52B2-4093-B5D2-55075380A84C}" srcOrd="0" destOrd="0" presId="urn:microsoft.com/office/officeart/2005/8/layout/chevron2"/>
    <dgm:cxn modelId="{3F9FE688-6BAF-4514-AC62-34F22E94A262}" type="presParOf" srcId="{5DA73287-DF4B-436D-82FD-96D7A82A51FB}" destId="{A1DB89A1-6E43-4FEA-8871-CBAF1D20732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6061A8-A783-4F25-AC95-7392620BB591}">
      <dsp:nvSpPr>
        <dsp:cNvPr id="0" name=""/>
        <dsp:cNvSpPr/>
      </dsp:nvSpPr>
      <dsp:spPr>
        <a:xfrm rot="5400000">
          <a:off x="-152802" y="155752"/>
          <a:ext cx="1018685" cy="7130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>
              <a:solidFill>
                <a:schemeClr val="bg1"/>
              </a:solidFill>
              <a:latin typeface="Century Gothic" panose="020B0502020202020204" pitchFamily="34" charset="0"/>
            </a:rPr>
            <a:t>Ideazione del bando </a:t>
          </a:r>
          <a:endParaRPr lang="it-IT" sz="800" kern="1200" dirty="0"/>
        </a:p>
      </dsp:txBody>
      <dsp:txXfrm rot="-5400000">
        <a:off x="1" y="359489"/>
        <a:ext cx="713080" cy="305605"/>
      </dsp:txXfrm>
    </dsp:sp>
    <dsp:sp modelId="{3C6A5009-7154-42A2-8EBE-608F0A452D29}">
      <dsp:nvSpPr>
        <dsp:cNvPr id="0" name=""/>
        <dsp:cNvSpPr/>
      </dsp:nvSpPr>
      <dsp:spPr>
        <a:xfrm rot="5400000">
          <a:off x="5232975" y="-4519895"/>
          <a:ext cx="662145" cy="97019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Processo di coprogettazione della scheda intervento Azione specifica Leader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Coprogettazione del bando e modulistica GAL – </a:t>
          </a:r>
          <a:r>
            <a:rPr lang="it-IT" sz="1800" kern="1200" dirty="0" err="1">
              <a:solidFill>
                <a:srgbClr val="108170"/>
              </a:solidFill>
            </a:rPr>
            <a:t>AdG</a:t>
          </a:r>
          <a:r>
            <a:rPr lang="it-IT" sz="1800" kern="1200" dirty="0">
              <a:solidFill>
                <a:srgbClr val="108170"/>
              </a:solidFill>
            </a:rPr>
            <a:t>- Artea</a:t>
          </a:r>
        </a:p>
      </dsp:txBody>
      <dsp:txXfrm rot="-5400000">
        <a:off x="713081" y="32322"/>
        <a:ext cx="9669612" cy="597499"/>
      </dsp:txXfrm>
    </dsp:sp>
    <dsp:sp modelId="{F9DE8E9B-F4C8-4734-AF90-444B6CEE9D12}">
      <dsp:nvSpPr>
        <dsp:cNvPr id="0" name=""/>
        <dsp:cNvSpPr/>
      </dsp:nvSpPr>
      <dsp:spPr>
        <a:xfrm rot="5400000">
          <a:off x="-152802" y="968528"/>
          <a:ext cx="1018685" cy="7130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b="0" i="0" kern="1200" dirty="0">
              <a:solidFill>
                <a:schemeClr val="bg1"/>
              </a:solidFill>
              <a:latin typeface="Century Gothic" panose="020B0502020202020204" pitchFamily="34" charset="0"/>
            </a:rPr>
            <a:t>Animazione pre-bando</a:t>
          </a:r>
          <a:endParaRPr lang="it-IT" sz="800" kern="1200" dirty="0"/>
        </a:p>
      </dsp:txBody>
      <dsp:txXfrm rot="-5400000">
        <a:off x="1" y="1172265"/>
        <a:ext cx="713080" cy="305605"/>
      </dsp:txXfrm>
    </dsp:sp>
    <dsp:sp modelId="{AF95F99F-37A3-4D21-A708-69A88B2E5BB1}">
      <dsp:nvSpPr>
        <dsp:cNvPr id="0" name=""/>
        <dsp:cNvSpPr/>
      </dsp:nvSpPr>
      <dsp:spPr>
        <a:xfrm rot="5400000">
          <a:off x="5232975" y="-3704169"/>
          <a:ext cx="662145" cy="97019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Campagna di comunicazione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Incontri di animazione</a:t>
          </a:r>
        </a:p>
      </dsp:txBody>
      <dsp:txXfrm rot="-5400000">
        <a:off x="713081" y="848048"/>
        <a:ext cx="9669612" cy="597499"/>
      </dsp:txXfrm>
    </dsp:sp>
    <dsp:sp modelId="{59795C1E-52B2-4093-B5D2-55075380A84C}">
      <dsp:nvSpPr>
        <dsp:cNvPr id="0" name=""/>
        <dsp:cNvSpPr/>
      </dsp:nvSpPr>
      <dsp:spPr>
        <a:xfrm rot="5400000">
          <a:off x="-152802" y="1781304"/>
          <a:ext cx="1018685" cy="7130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>
              <a:solidFill>
                <a:schemeClr val="bg1"/>
              </a:solidFill>
              <a:latin typeface="Century Gothic" panose="020B0502020202020204" pitchFamily="34" charset="0"/>
            </a:rPr>
            <a:t>Presentazione progetto preliminari e valutazione</a:t>
          </a:r>
          <a:endParaRPr lang="it-IT" sz="800" kern="1200" dirty="0"/>
        </a:p>
      </dsp:txBody>
      <dsp:txXfrm rot="-5400000">
        <a:off x="1" y="1985041"/>
        <a:ext cx="713080" cy="305605"/>
      </dsp:txXfrm>
    </dsp:sp>
    <dsp:sp modelId="{A1DB89A1-6E43-4FEA-8871-CBAF1D207326}">
      <dsp:nvSpPr>
        <dsp:cNvPr id="0" name=""/>
        <dsp:cNvSpPr/>
      </dsp:nvSpPr>
      <dsp:spPr>
        <a:xfrm rot="5400000">
          <a:off x="5232801" y="-2891219"/>
          <a:ext cx="662493" cy="97019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Supporto nella predisposizione del progetto preliminare (formulario, ecc)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Valutazione del progetto preliminare (Commissione di valutazione esterna/mista)</a:t>
          </a:r>
        </a:p>
      </dsp:txBody>
      <dsp:txXfrm rot="-5400000">
        <a:off x="713080" y="1660842"/>
        <a:ext cx="9669595" cy="5978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6061A8-A783-4F25-AC95-7392620BB591}">
      <dsp:nvSpPr>
        <dsp:cNvPr id="0" name=""/>
        <dsp:cNvSpPr/>
      </dsp:nvSpPr>
      <dsp:spPr>
        <a:xfrm rot="5400000">
          <a:off x="-154256" y="156677"/>
          <a:ext cx="1028374" cy="7198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b="0" i="0" kern="1200" dirty="0">
              <a:solidFill>
                <a:schemeClr val="bg1"/>
              </a:solidFill>
              <a:latin typeface="Century Gothic" panose="020B0502020202020204" pitchFamily="34" charset="0"/>
            </a:rPr>
            <a:t>Accompagnamento I fase</a:t>
          </a:r>
          <a:endParaRPr lang="it-IT" sz="800" kern="1200" dirty="0"/>
        </a:p>
      </dsp:txBody>
      <dsp:txXfrm rot="-5400000">
        <a:off x="1" y="362352"/>
        <a:ext cx="719861" cy="308513"/>
      </dsp:txXfrm>
    </dsp:sp>
    <dsp:sp modelId="{3C6A5009-7154-42A2-8EBE-608F0A452D29}">
      <dsp:nvSpPr>
        <dsp:cNvPr id="0" name=""/>
        <dsp:cNvSpPr/>
      </dsp:nvSpPr>
      <dsp:spPr>
        <a:xfrm rot="5400000">
          <a:off x="5233217" y="-4510933"/>
          <a:ext cx="668443" cy="9695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Supporto alla strutturazione del partenariato e del progetto definitivo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Verifica della fattibilità e della congruità degli interventi, del cronoprogramma e del budget</a:t>
          </a:r>
        </a:p>
      </dsp:txBody>
      <dsp:txXfrm rot="-5400000">
        <a:off x="719862" y="35053"/>
        <a:ext cx="9662523" cy="603181"/>
      </dsp:txXfrm>
    </dsp:sp>
    <dsp:sp modelId="{F9DE8E9B-F4C8-4734-AF90-444B6CEE9D12}">
      <dsp:nvSpPr>
        <dsp:cNvPr id="0" name=""/>
        <dsp:cNvSpPr/>
      </dsp:nvSpPr>
      <dsp:spPr>
        <a:xfrm rot="5400000">
          <a:off x="-154256" y="989071"/>
          <a:ext cx="1028374" cy="7198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>
              <a:solidFill>
                <a:schemeClr val="bg1"/>
              </a:solidFill>
              <a:latin typeface="Century Gothic" panose="020B0502020202020204" pitchFamily="34" charset="0"/>
            </a:rPr>
            <a:t>Presentazione progetto definitivo e valutazione</a:t>
          </a:r>
          <a:endParaRPr lang="it-IT" sz="800" kern="1200" dirty="0"/>
        </a:p>
      </dsp:txBody>
      <dsp:txXfrm rot="-5400000">
        <a:off x="1" y="1194746"/>
        <a:ext cx="719861" cy="308513"/>
      </dsp:txXfrm>
    </dsp:sp>
    <dsp:sp modelId="{AF95F99F-37A3-4D21-A708-69A88B2E5BB1}">
      <dsp:nvSpPr>
        <dsp:cNvPr id="0" name=""/>
        <dsp:cNvSpPr/>
      </dsp:nvSpPr>
      <dsp:spPr>
        <a:xfrm rot="5400000">
          <a:off x="5233041" y="-3678364"/>
          <a:ext cx="668794" cy="9695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Supporto nella predisposizione del progetto definitivo (formulario, accordo di comunità, ecc..)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Valutazione del progetto preliminare (Commissione di valutazione esterna/mista)</a:t>
          </a:r>
        </a:p>
      </dsp:txBody>
      <dsp:txXfrm rot="-5400000">
        <a:off x="719861" y="867464"/>
        <a:ext cx="9662506" cy="603498"/>
      </dsp:txXfrm>
    </dsp:sp>
    <dsp:sp modelId="{59795C1E-52B2-4093-B5D2-55075380A84C}">
      <dsp:nvSpPr>
        <dsp:cNvPr id="0" name=""/>
        <dsp:cNvSpPr/>
      </dsp:nvSpPr>
      <dsp:spPr>
        <a:xfrm rot="5400000">
          <a:off x="-154256" y="1934352"/>
          <a:ext cx="1028374" cy="7198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>
              <a:solidFill>
                <a:schemeClr val="bg1"/>
              </a:solidFill>
              <a:latin typeface="Century Gothic" panose="020B0502020202020204" pitchFamily="34" charset="0"/>
            </a:rPr>
            <a:t>Accompagnamento II fase</a:t>
          </a:r>
          <a:endParaRPr lang="it-IT" sz="800" kern="1200" dirty="0"/>
        </a:p>
      </dsp:txBody>
      <dsp:txXfrm rot="-5400000">
        <a:off x="1" y="2140027"/>
        <a:ext cx="719861" cy="308513"/>
      </dsp:txXfrm>
    </dsp:sp>
    <dsp:sp modelId="{A1DB89A1-6E43-4FEA-8871-CBAF1D207326}">
      <dsp:nvSpPr>
        <dsp:cNvPr id="0" name=""/>
        <dsp:cNvSpPr/>
      </dsp:nvSpPr>
      <dsp:spPr>
        <a:xfrm rot="5400000">
          <a:off x="5120330" y="-2760979"/>
          <a:ext cx="894216" cy="9695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Supporto alla presentazione della domanda di aiuto su ARTEA: raccolta e validazione computi, preventivi, ecc..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>
              <a:solidFill>
                <a:srgbClr val="108170"/>
              </a:solidFill>
            </a:rPr>
            <a:t>Supporto nella elaborazione e presentazione di anticipi, varianti, rendicontazione finale</a:t>
          </a:r>
        </a:p>
      </dsp:txBody>
      <dsp:txXfrm rot="-5400000">
        <a:off x="719861" y="1683142"/>
        <a:ext cx="9651502" cy="8069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FBA720-244B-44D3-B2F9-C08D5930D432}" type="datetimeFigureOut">
              <a:rPr lang="it-IT" smtClean="0"/>
              <a:t>16/07/2025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1A63E-EFEC-45A2-AD65-68747FF128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3166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9">
            <a:extLst>
              <a:ext uri="{FF2B5EF4-FFF2-40B4-BE49-F238E27FC236}">
                <a16:creationId xmlns:a16="http://schemas.microsoft.com/office/drawing/2014/main" id="{30C48134-CA7F-2BF8-7F02-9205441E27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20663" indent="-217488" defTabSz="463550"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6763" indent="-293688" defTabSz="463550"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81100" indent="-234950" defTabSz="463550"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5763" indent="-234950" defTabSz="463550"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30425" indent="-234950" defTabSz="463550"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87625" indent="-234950" defTabSz="463550"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44825" indent="-234950" defTabSz="463550"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02025" indent="-234950" defTabSz="463550"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59225" indent="-234950" defTabSz="463550"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20663" marR="0" lvl="0" indent="-217488" algn="r" defTabSz="46355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63550" algn="l"/>
                <a:tab pos="928688" algn="l"/>
                <a:tab pos="1393825" algn="l"/>
                <a:tab pos="1860550" algn="l"/>
                <a:tab pos="2324100" algn="l"/>
                <a:tab pos="2790825" algn="l"/>
              </a:tabLst>
              <a:defRPr/>
            </a:pPr>
            <a:fld id="{B7DDDBA9-141F-4877-9D80-8F9681488CFD}" type="slidenum">
              <a:rPr kumimoji="0" lang="it-IT" alt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Segoe UI" panose="020B0502040204020203" pitchFamily="34" charset="0"/>
              </a:rPr>
              <a:pPr marL="220663" marR="0" lvl="0" indent="-217488" algn="r" defTabSz="46355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463550" algn="l"/>
                  <a:tab pos="928688" algn="l"/>
                  <a:tab pos="1393825" algn="l"/>
                  <a:tab pos="1860550" algn="l"/>
                  <a:tab pos="2324100" algn="l"/>
                  <a:tab pos="2790825" algn="l"/>
                </a:tabLst>
                <a:defRPr/>
              </a:pPr>
              <a:t>12</a:t>
            </a:fld>
            <a:endParaRPr kumimoji="0" lang="it-IT" alt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6387" name="Rectangle 1">
            <a:extLst>
              <a:ext uri="{FF2B5EF4-FFF2-40B4-BE49-F238E27FC236}">
                <a16:creationId xmlns:a16="http://schemas.microsoft.com/office/drawing/2014/main" id="{943EBA2F-E127-1270-1803-63E5928EB1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2875" y="766763"/>
            <a:ext cx="6818313" cy="38369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C5E73BF8-3573-C734-EBD1-0D8ACC7896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11200" y="4860925"/>
            <a:ext cx="5683250" cy="4606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E8FECA-AA72-4F6B-BF74-7EB45A336FDB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869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E8FECA-AA72-4F6B-BF74-7EB45A336FDB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10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hyperlink" Target="mailto:reterurale@politicheagricole.it" TargetMode="External"/><Relationship Id="rId7" Type="http://schemas.openxmlformats.org/officeDocument/2006/relationships/hyperlink" Target="https://www.facebook.com/leader1420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reterurale.it/leader20142020" TargetMode="External"/><Relationship Id="rId5" Type="http://schemas.openxmlformats.org/officeDocument/2006/relationships/hyperlink" Target="mailto:reteleader@crea.gov.it" TargetMode="External"/><Relationship Id="rId4" Type="http://schemas.openxmlformats.org/officeDocument/2006/relationships/hyperlink" Target="http://www.reterurale.it@reterurale" TargetMode="Externa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C420CEC-D952-6346-81D1-47347CA025E2}"/>
              </a:ext>
            </a:extLst>
          </p:cNvPr>
          <p:cNvSpPr txBox="1"/>
          <p:nvPr userDrawn="1"/>
        </p:nvSpPr>
        <p:spPr>
          <a:xfrm>
            <a:off x="11201400" y="28232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383D9B16-1107-979E-3674-89D3371FF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1348" y="0"/>
            <a:ext cx="1289304" cy="1057656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FA65A3A-ADBA-ED3E-79D9-F188997E69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314489" y="5794769"/>
            <a:ext cx="7563023" cy="881336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00C0FE99-6524-DE73-BB3A-9BF23C083ED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451347" y="1139974"/>
            <a:ext cx="1289305" cy="132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68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4E49CD4A-20DD-014D-BBD8-E9DD0B376AD7}"/>
              </a:ext>
            </a:extLst>
          </p:cNvPr>
          <p:cNvSpPr/>
          <p:nvPr userDrawn="1"/>
        </p:nvSpPr>
        <p:spPr>
          <a:xfrm>
            <a:off x="3895853" y="0"/>
            <a:ext cx="8296147" cy="6857999"/>
          </a:xfrm>
          <a:prstGeom prst="rect">
            <a:avLst/>
          </a:prstGeom>
          <a:solidFill>
            <a:srgbClr val="609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42B9E148-686C-CD30-D7FA-5070B0E6F1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690" y="0"/>
            <a:ext cx="1176415" cy="52454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A39BE471-5026-A3EC-E8CB-D9B4D14485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690" y="628791"/>
            <a:ext cx="1176415" cy="121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684808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4E49CD4A-20DD-014D-BBD8-E9DD0B376AD7}"/>
              </a:ext>
            </a:extLst>
          </p:cNvPr>
          <p:cNvSpPr/>
          <p:nvPr userDrawn="1"/>
        </p:nvSpPr>
        <p:spPr>
          <a:xfrm>
            <a:off x="3895853" y="0"/>
            <a:ext cx="8296147" cy="6857999"/>
          </a:xfrm>
          <a:prstGeom prst="rect">
            <a:avLst/>
          </a:prstGeom>
          <a:solidFill>
            <a:srgbClr val="147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42B9E148-686C-CD30-D7FA-5070B0E6F1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690" y="0"/>
            <a:ext cx="1176415" cy="52454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A39BE471-5026-A3EC-E8CB-D9B4D14485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690" y="628791"/>
            <a:ext cx="1176415" cy="121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30469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9391533-A14C-0A00-179E-FC926A252F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1348" y="0"/>
            <a:ext cx="1289304" cy="105765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E8494A7-5D9C-736B-D3ED-EE4A8AFAD58E}"/>
              </a:ext>
            </a:extLst>
          </p:cNvPr>
          <p:cNvSpPr txBox="1"/>
          <p:nvPr userDrawn="1"/>
        </p:nvSpPr>
        <p:spPr>
          <a:xfrm>
            <a:off x="3547200" y="2145600"/>
            <a:ext cx="50976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Rete Rurale Nazionale</a:t>
            </a:r>
          </a:p>
          <a:p>
            <a:pPr algn="ctr"/>
            <a:r>
              <a:rPr lang="it-IT" sz="10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Autorità di gestione:</a:t>
            </a:r>
          </a:p>
          <a:p>
            <a:pPr algn="ctr"/>
            <a:r>
              <a:rPr lang="it-IT" sz="10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Ministero delle politiche agricole alimentari e forestali </a:t>
            </a:r>
          </a:p>
          <a:p>
            <a:pPr algn="ctr"/>
            <a:r>
              <a:rPr lang="it-IT" sz="10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Ufficio DISR2 - Dirigente: Paolo Ammassari</a:t>
            </a:r>
          </a:p>
          <a:p>
            <a:pPr algn="ctr"/>
            <a:endParaRPr lang="it-IT" sz="10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it-IT" sz="1000" baseline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reterurale@politicheagricole.it</a:t>
            </a:r>
            <a:endParaRPr lang="it-IT" sz="1000" baseline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it-IT" sz="1000" baseline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http://www.reterurale.it@reterurale</a:t>
            </a:r>
            <a:endParaRPr lang="it-IT" sz="1000" baseline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it-IT" sz="10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http://www.facebook.com/reterurale</a:t>
            </a:r>
          </a:p>
          <a:p>
            <a:pPr algn="ctr"/>
            <a:endParaRPr lang="it-IT" sz="10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it-IT" sz="10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 informazioni:</a:t>
            </a:r>
          </a:p>
          <a:p>
            <a:pPr algn="ctr"/>
            <a:endParaRPr lang="it-IT" sz="100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r>
              <a:rPr lang="it-IT" sz="10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reteleader@crea.gov.it</a:t>
            </a:r>
            <a:endParaRPr lang="it-IT" sz="100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it-IT" sz="10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http://www.reterurale.it/leader20142020</a:t>
            </a:r>
            <a:endParaRPr lang="it-IT" sz="100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it-IT" sz="10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https://www.facebook.com/leader1420/</a:t>
            </a:r>
            <a:endParaRPr lang="it-IT" sz="100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endParaRPr lang="it-IT" sz="10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55A4A72-E887-D088-2D3D-76B8922B5DCB}"/>
              </a:ext>
            </a:extLst>
          </p:cNvPr>
          <p:cNvSpPr txBox="1"/>
          <p:nvPr userDrawn="1"/>
        </p:nvSpPr>
        <p:spPr>
          <a:xfrm>
            <a:off x="2917200" y="5169600"/>
            <a:ext cx="63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Pubblicazione realizzata con il contributo FEASR (Fondo europeo per l’agricoltura e lo sviluppo rurale)  </a:t>
            </a:r>
          </a:p>
          <a:p>
            <a:pPr algn="ctr"/>
            <a:r>
              <a:rPr lang="it-IT" sz="9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nell’ambito del Programma Rete Rurale Nazionale 2014-2020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29590D6-0411-0B62-3A80-E666276CA50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3164649" y="6174806"/>
            <a:ext cx="5862701" cy="68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77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842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777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61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0814351"/>
      </p:ext>
    </p:extLst>
  </p:cSld>
  <p:clrMapOvr>
    <a:masterClrMapping/>
  </p:clrMapOvr>
  <p:transition spd="slow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70065"/>
      </p:ext>
    </p:extLst>
  </p:cSld>
  <p:clrMapOvr>
    <a:masterClrMapping/>
  </p:clrMapOvr>
  <p:transition spd="slow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1458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7344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tangolo 42">
            <a:extLst>
              <a:ext uri="{FF2B5EF4-FFF2-40B4-BE49-F238E27FC236}">
                <a16:creationId xmlns:a16="http://schemas.microsoft.com/office/drawing/2014/main" id="{F181C87C-7FCF-134C-AE31-FACE3A9A11EB}"/>
              </a:ext>
            </a:extLst>
          </p:cNvPr>
          <p:cNvSpPr/>
          <p:nvPr userDrawn="1"/>
        </p:nvSpPr>
        <p:spPr>
          <a:xfrm rot="10800000">
            <a:off x="1504799" y="-1"/>
            <a:ext cx="10687196" cy="6154615"/>
          </a:xfrm>
          <a:prstGeom prst="rect">
            <a:avLst/>
          </a:prstGeom>
          <a:solidFill>
            <a:srgbClr val="63A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EC9341D7-4F23-5566-DBBA-DE5840EA8B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229884" y="6174806"/>
            <a:ext cx="5862701" cy="683194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ED09935B-654D-BE63-4126-D2C0D7C774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0490" y="167991"/>
            <a:ext cx="1176415" cy="1210297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8FA3AB34-8CF2-042B-C586-DE821E2CDD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0489" y="5800022"/>
            <a:ext cx="1176415" cy="35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4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0762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285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16551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81606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69702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B4D40520-E2CE-DBFA-500A-234955C11C85}"/>
              </a:ext>
            </a:extLst>
          </p:cNvPr>
          <p:cNvSpPr/>
          <p:nvPr userDrawn="1"/>
        </p:nvSpPr>
        <p:spPr>
          <a:xfrm rot="10800000">
            <a:off x="-4" y="-1"/>
            <a:ext cx="7528960" cy="6857999"/>
          </a:xfrm>
          <a:prstGeom prst="rect">
            <a:avLst/>
          </a:prstGeom>
          <a:solidFill>
            <a:srgbClr val="166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C420CEC-D952-6346-81D1-47347CA025E2}"/>
              </a:ext>
            </a:extLst>
          </p:cNvPr>
          <p:cNvSpPr txBox="1"/>
          <p:nvPr userDrawn="1"/>
        </p:nvSpPr>
        <p:spPr>
          <a:xfrm>
            <a:off x="11201400" y="28232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1F61D393-4455-A4A6-0114-FEC377F0A1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28956" y="1"/>
            <a:ext cx="4663044" cy="6858000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pic>
        <p:nvPicPr>
          <p:cNvPr id="9" name="Immagine 8" descr="Immagine che contiene testo, Carattere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A1510C18-8A64-B8EC-8D84-E310FCBB3A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634" y="5959374"/>
            <a:ext cx="1109285" cy="551559"/>
          </a:xfrm>
          <a:prstGeom prst="rect">
            <a:avLst/>
          </a:prstGeom>
        </p:spPr>
      </p:pic>
      <p:pic>
        <p:nvPicPr>
          <p:cNvPr id="12" name="Immagine 11" descr="Immagine che contiene testo, Carattere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E0E23BFA-3721-AC68-7282-59062E3ED5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634" y="415350"/>
            <a:ext cx="2498452" cy="551559"/>
          </a:xfrm>
          <a:prstGeom prst="rect">
            <a:avLst/>
          </a:prstGeom>
        </p:spPr>
      </p:pic>
      <p:pic>
        <p:nvPicPr>
          <p:cNvPr id="13" name="Immagine 12" descr="Immagine che contiene testo, Carattere, schermata, simbolo&#10;&#10;Il contenuto generato dall'IA potrebbe non essere corretto.">
            <a:extLst>
              <a:ext uri="{FF2B5EF4-FFF2-40B4-BE49-F238E27FC236}">
                <a16:creationId xmlns:a16="http://schemas.microsoft.com/office/drawing/2014/main" id="{26F78857-BF01-F4C2-3129-94D6F294F7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94515" y="6100487"/>
            <a:ext cx="2002970" cy="44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87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BD5A5A11-BF89-0FC4-7C21-2114A5F1D9D1}"/>
              </a:ext>
            </a:extLst>
          </p:cNvPr>
          <p:cNvGrpSpPr/>
          <p:nvPr userDrawn="1"/>
        </p:nvGrpSpPr>
        <p:grpSpPr>
          <a:xfrm>
            <a:off x="4823926" y="6185904"/>
            <a:ext cx="6870731" cy="481779"/>
            <a:chOff x="2114163" y="6130926"/>
            <a:chExt cx="7654794" cy="53675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D3A3D984-AA94-2140-A32F-085B821C2F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2114163" y="6130927"/>
              <a:ext cx="5992368" cy="536757"/>
            </a:xfrm>
            <a:prstGeom prst="rect">
              <a:avLst/>
            </a:prstGeom>
          </p:spPr>
        </p:pic>
        <p:pic>
          <p:nvPicPr>
            <p:cNvPr id="5" name="Immagine 4" descr="Immagine che contiene testo, Carattere, logo, Elementi grafici&#10;&#10;Il contenuto generato dall'IA potrebbe non essere corretto.">
              <a:extLst>
                <a:ext uri="{FF2B5EF4-FFF2-40B4-BE49-F238E27FC236}">
                  <a16:creationId xmlns:a16="http://schemas.microsoft.com/office/drawing/2014/main" id="{35D9085B-0260-0C6D-B7D1-D38ABC6BB7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8690461" y="6130926"/>
              <a:ext cx="1078496" cy="536757"/>
            </a:xfrm>
            <a:prstGeom prst="rect">
              <a:avLst/>
            </a:prstGeom>
          </p:spPr>
        </p:pic>
      </p:grpSp>
      <p:pic>
        <p:nvPicPr>
          <p:cNvPr id="6" name="Immagine 5">
            <a:extLst>
              <a:ext uri="{FF2B5EF4-FFF2-40B4-BE49-F238E27FC236}">
                <a16:creationId xmlns:a16="http://schemas.microsoft.com/office/drawing/2014/main" id="{5F82C21C-DE79-0A3C-8811-473AB695E13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667547" y="6276742"/>
            <a:ext cx="1770884" cy="39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89500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15B8AEE8-333B-6597-F370-98DD2422673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65174" y="1365663"/>
            <a:ext cx="5102926" cy="4547775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8" name="Segnaposto contenuto 6">
            <a:extLst>
              <a:ext uri="{FF2B5EF4-FFF2-40B4-BE49-F238E27FC236}">
                <a16:creationId xmlns:a16="http://schemas.microsoft.com/office/drawing/2014/main" id="{A9D8CEC0-6B7B-A58A-2574-AA16F002E0C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23687" y="1365662"/>
            <a:ext cx="5102927" cy="4547775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F0721343-3278-2B59-4DC5-9208469FA634}"/>
              </a:ext>
            </a:extLst>
          </p:cNvPr>
          <p:cNvGrpSpPr/>
          <p:nvPr userDrawn="1"/>
        </p:nvGrpSpPr>
        <p:grpSpPr>
          <a:xfrm>
            <a:off x="667547" y="6185904"/>
            <a:ext cx="11027110" cy="481779"/>
            <a:chOff x="667547" y="6185904"/>
            <a:chExt cx="11027110" cy="481779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A06216E6-CE9A-73B4-CD6D-0117EADC9A19}"/>
                </a:ext>
              </a:extLst>
            </p:cNvPr>
            <p:cNvGrpSpPr/>
            <p:nvPr userDrawn="1"/>
          </p:nvGrpSpPr>
          <p:grpSpPr>
            <a:xfrm>
              <a:off x="4823926" y="6185904"/>
              <a:ext cx="6870731" cy="481779"/>
              <a:chOff x="2114163" y="6130926"/>
              <a:chExt cx="7654794" cy="536758"/>
            </a:xfrm>
          </p:grpSpPr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0C9010DC-0B9B-5FEE-848A-F18E23BDC0E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rcRect/>
              <a:stretch/>
            </p:blipFill>
            <p:spPr>
              <a:xfrm>
                <a:off x="2114163" y="6130927"/>
                <a:ext cx="5992368" cy="536757"/>
              </a:xfrm>
              <a:prstGeom prst="rect">
                <a:avLst/>
              </a:prstGeom>
            </p:spPr>
          </p:pic>
          <p:pic>
            <p:nvPicPr>
              <p:cNvPr id="11" name="Immagine 10" descr="Immagine che contiene testo, Carattere, logo, Elementi grafici&#10;&#10;Il contenuto generato dall'IA potrebbe non essere corretto.">
                <a:extLst>
                  <a:ext uri="{FF2B5EF4-FFF2-40B4-BE49-F238E27FC236}">
                    <a16:creationId xmlns:a16="http://schemas.microsoft.com/office/drawing/2014/main" id="{12FDBADE-F5C9-E3A8-02C1-E3D8E030404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8690461" y="6130926"/>
                <a:ext cx="1078496" cy="536757"/>
              </a:xfrm>
              <a:prstGeom prst="rect">
                <a:avLst/>
              </a:prstGeom>
            </p:spPr>
          </p:pic>
        </p:grpSp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E5DDABC8-4D01-9572-4E51-425F06326C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/>
            <a:stretch/>
          </p:blipFill>
          <p:spPr>
            <a:xfrm>
              <a:off x="667547" y="6276742"/>
              <a:ext cx="1770884" cy="390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1712469"/>
      </p:ext>
    </p:extLst>
  </p:cSld>
  <p:clrMapOvr>
    <a:masterClrMapping/>
  </p:clrMapOvr>
  <p:transition spd="med">
    <p:pul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5E83A8C5-6D0F-DB6F-09B1-521C48185C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3687" y="1354138"/>
            <a:ext cx="6245438" cy="451167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8F9B4622-E054-9DE3-B709-AD2B2421685D}"/>
              </a:ext>
            </a:extLst>
          </p:cNvPr>
          <p:cNvGrpSpPr/>
          <p:nvPr userDrawn="1"/>
        </p:nvGrpSpPr>
        <p:grpSpPr>
          <a:xfrm>
            <a:off x="667547" y="6185904"/>
            <a:ext cx="11027110" cy="481779"/>
            <a:chOff x="667547" y="6185904"/>
            <a:chExt cx="11027110" cy="481779"/>
          </a:xfrm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59A3522F-0A1B-773F-CAC2-34AAF5E0FFA9}"/>
                </a:ext>
              </a:extLst>
            </p:cNvPr>
            <p:cNvGrpSpPr/>
            <p:nvPr userDrawn="1"/>
          </p:nvGrpSpPr>
          <p:grpSpPr>
            <a:xfrm>
              <a:off x="4823926" y="6185904"/>
              <a:ext cx="6870731" cy="481779"/>
              <a:chOff x="2114163" y="6130926"/>
              <a:chExt cx="7654794" cy="536758"/>
            </a:xfrm>
          </p:grpSpPr>
          <p:pic>
            <p:nvPicPr>
              <p:cNvPr id="5" name="Immagine 4">
                <a:extLst>
                  <a:ext uri="{FF2B5EF4-FFF2-40B4-BE49-F238E27FC236}">
                    <a16:creationId xmlns:a16="http://schemas.microsoft.com/office/drawing/2014/main" id="{5E5CC236-7774-0191-B934-51F1A9A1493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rcRect/>
              <a:stretch/>
            </p:blipFill>
            <p:spPr>
              <a:xfrm>
                <a:off x="2114163" y="6130927"/>
                <a:ext cx="5992368" cy="536757"/>
              </a:xfrm>
              <a:prstGeom prst="rect">
                <a:avLst/>
              </a:prstGeom>
            </p:spPr>
          </p:pic>
          <p:pic>
            <p:nvPicPr>
              <p:cNvPr id="6" name="Immagine 5" descr="Immagine che contiene testo, Carattere, logo, Elementi grafici&#10;&#10;Il contenuto generato dall'IA potrebbe non essere corretto.">
                <a:extLst>
                  <a:ext uri="{FF2B5EF4-FFF2-40B4-BE49-F238E27FC236}">
                    <a16:creationId xmlns:a16="http://schemas.microsoft.com/office/drawing/2014/main" id="{119F8C1B-E468-BF1A-02BF-152F3942CDB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8690461" y="6130926"/>
                <a:ext cx="1078496" cy="536757"/>
              </a:xfrm>
              <a:prstGeom prst="rect">
                <a:avLst/>
              </a:prstGeom>
            </p:spPr>
          </p:pic>
        </p:grpSp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5D064C3F-7873-4027-ADB3-BA797F071E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/>
            <a:stretch/>
          </p:blipFill>
          <p:spPr>
            <a:xfrm>
              <a:off x="667547" y="6276742"/>
              <a:ext cx="1770884" cy="390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7922166"/>
      </p:ext>
    </p:extLst>
  </p:cSld>
  <p:clrMapOvr>
    <a:masterClrMapping/>
  </p:clrMapOvr>
  <p:transition spd="med">
    <p:pull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gnaposto immagine 15">
            <a:extLst>
              <a:ext uri="{FF2B5EF4-FFF2-40B4-BE49-F238E27FC236}">
                <a16:creationId xmlns:a16="http://schemas.microsoft.com/office/drawing/2014/main" id="{CD77300C-31B9-3151-19B4-BFA4DFF1D5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50546" y="1092200"/>
            <a:ext cx="8566150" cy="4394200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43F0F3D2-559F-0AD0-1211-9B7E69ED27C9}"/>
              </a:ext>
            </a:extLst>
          </p:cNvPr>
          <p:cNvGrpSpPr/>
          <p:nvPr userDrawn="1"/>
        </p:nvGrpSpPr>
        <p:grpSpPr>
          <a:xfrm>
            <a:off x="667547" y="6185904"/>
            <a:ext cx="11027110" cy="481779"/>
            <a:chOff x="667547" y="6185904"/>
            <a:chExt cx="11027110" cy="481779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5079DCAE-E259-1CC2-37AE-95271327DA9B}"/>
                </a:ext>
              </a:extLst>
            </p:cNvPr>
            <p:cNvGrpSpPr/>
            <p:nvPr userDrawn="1"/>
          </p:nvGrpSpPr>
          <p:grpSpPr>
            <a:xfrm>
              <a:off x="4823926" y="6185904"/>
              <a:ext cx="6870731" cy="481779"/>
              <a:chOff x="2114163" y="6130926"/>
              <a:chExt cx="7654794" cy="536758"/>
            </a:xfrm>
          </p:grpSpPr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AD4E50FD-646E-3151-EBB7-66F50C3438C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rcRect/>
              <a:stretch/>
            </p:blipFill>
            <p:spPr>
              <a:xfrm>
                <a:off x="2114163" y="6130927"/>
                <a:ext cx="5992368" cy="536757"/>
              </a:xfrm>
              <a:prstGeom prst="rect">
                <a:avLst/>
              </a:prstGeom>
            </p:spPr>
          </p:pic>
          <p:pic>
            <p:nvPicPr>
              <p:cNvPr id="9" name="Immagine 8" descr="Immagine che contiene testo, Carattere, logo, Elementi grafici&#10;&#10;Il contenuto generato dall'IA potrebbe non essere corretto.">
                <a:extLst>
                  <a:ext uri="{FF2B5EF4-FFF2-40B4-BE49-F238E27FC236}">
                    <a16:creationId xmlns:a16="http://schemas.microsoft.com/office/drawing/2014/main" id="{71EB9DDF-4990-3819-F793-299B6D7A781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8690461" y="6130926"/>
                <a:ext cx="1078496" cy="536757"/>
              </a:xfrm>
              <a:prstGeom prst="rect">
                <a:avLst/>
              </a:prstGeom>
            </p:spPr>
          </p:pic>
        </p:grp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0A26B936-9953-E15D-A1C3-E50E21C676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/>
            <a:stretch/>
          </p:blipFill>
          <p:spPr>
            <a:xfrm>
              <a:off x="667547" y="6276742"/>
              <a:ext cx="1770884" cy="390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397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o 11">
            <a:extLst>
              <a:ext uri="{FF2B5EF4-FFF2-40B4-BE49-F238E27FC236}">
                <a16:creationId xmlns:a16="http://schemas.microsoft.com/office/drawing/2014/main" id="{27107C06-9888-3D13-54AF-4587CAFCFA8A}"/>
              </a:ext>
            </a:extLst>
          </p:cNvPr>
          <p:cNvGrpSpPr/>
          <p:nvPr userDrawn="1"/>
        </p:nvGrpSpPr>
        <p:grpSpPr>
          <a:xfrm>
            <a:off x="301690" y="6310967"/>
            <a:ext cx="754834" cy="365137"/>
            <a:chOff x="10713479" y="6157906"/>
            <a:chExt cx="754834" cy="365137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0C063F60-CE5A-09F0-D1DE-51FD7A9581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0718693" y="6417833"/>
              <a:ext cx="749620" cy="105210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23712C4B-AFA5-01FF-F3E0-45D6AF7A77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713479" y="6157906"/>
              <a:ext cx="754834" cy="236686"/>
            </a:xfrm>
            <a:prstGeom prst="rect">
              <a:avLst/>
            </a:prstGeom>
          </p:spPr>
        </p:pic>
      </p:grpSp>
      <p:pic>
        <p:nvPicPr>
          <p:cNvPr id="16" name="Immagine 15">
            <a:extLst>
              <a:ext uri="{FF2B5EF4-FFF2-40B4-BE49-F238E27FC236}">
                <a16:creationId xmlns:a16="http://schemas.microsoft.com/office/drawing/2014/main" id="{73846EE5-D80B-B12D-329D-EB9BFF77F8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1690" y="0"/>
            <a:ext cx="763273" cy="340328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467C276F-C146-F6AD-E0C0-F0374121E9B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01690" y="453144"/>
            <a:ext cx="763273" cy="785256"/>
          </a:xfrm>
          <a:prstGeom prst="rect">
            <a:avLst/>
          </a:prstGeom>
        </p:spPr>
      </p:pic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104F6500-F4E3-3311-214C-06A26FAA2F79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561665659"/>
              </p:ext>
            </p:extLst>
          </p:nvPr>
        </p:nvGraphicFramePr>
        <p:xfrm>
          <a:off x="2032000" y="719138"/>
          <a:ext cx="8128000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magine bitmap" r:id="rId6" imgW="0" imgH="0" progId="Paint.Picture">
                  <p:embed/>
                </p:oleObj>
              </mc:Choice>
              <mc:Fallback>
                <p:oleObj name="Immagine bitmap" r:id="rId6" imgW="0" imgH="0" progId="Paint.Picture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104F6500-F4E3-3311-214C-06A26FAA2F79}"/>
                          </a:ext>
                        </a:extLst>
                      </p:cNvPr>
                      <p:cNvPicPr/>
                      <p:nvPr/>
                    </p:nvPicPr>
                    <p:blipFill/>
                    <p:spPr>
                      <a:xfrm>
                        <a:off x="2032000" y="719138"/>
                        <a:ext cx="8128000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magine 2">
            <a:extLst>
              <a:ext uri="{FF2B5EF4-FFF2-40B4-BE49-F238E27FC236}">
                <a16:creationId xmlns:a16="http://schemas.microsoft.com/office/drawing/2014/main" id="{A1BA2DB2-E250-B367-D685-C163D0DD699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6229884" y="6174806"/>
            <a:ext cx="5862701" cy="68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37991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37E1ADFD-427B-D6F3-DF26-F2C94B36E5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522" y="890588"/>
            <a:ext cx="6033016" cy="4999037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baseline="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baseline="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baseline="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baseline="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8E3428FD-A250-9BA3-33A5-AF8F167286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69125" y="890588"/>
            <a:ext cx="4414838" cy="49990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6B99A72E-111A-6152-987D-41A1C0702761}"/>
              </a:ext>
            </a:extLst>
          </p:cNvPr>
          <p:cNvGrpSpPr/>
          <p:nvPr userDrawn="1"/>
        </p:nvGrpSpPr>
        <p:grpSpPr>
          <a:xfrm>
            <a:off x="667547" y="6185904"/>
            <a:ext cx="11027110" cy="481779"/>
            <a:chOff x="667547" y="6185904"/>
            <a:chExt cx="11027110" cy="481779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93DE0B78-51D8-09D3-327F-16E986F2D503}"/>
                </a:ext>
              </a:extLst>
            </p:cNvPr>
            <p:cNvGrpSpPr/>
            <p:nvPr userDrawn="1"/>
          </p:nvGrpSpPr>
          <p:grpSpPr>
            <a:xfrm>
              <a:off x="4823926" y="6185904"/>
              <a:ext cx="6870731" cy="481779"/>
              <a:chOff x="2114163" y="6130926"/>
              <a:chExt cx="7654794" cy="536758"/>
            </a:xfrm>
          </p:grpSpPr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F53A3C53-491C-AF40-C7B7-5E9B0783157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rcRect/>
              <a:stretch/>
            </p:blipFill>
            <p:spPr>
              <a:xfrm>
                <a:off x="2114163" y="6130927"/>
                <a:ext cx="5992368" cy="536757"/>
              </a:xfrm>
              <a:prstGeom prst="rect">
                <a:avLst/>
              </a:prstGeom>
            </p:spPr>
          </p:pic>
          <p:pic>
            <p:nvPicPr>
              <p:cNvPr id="9" name="Immagine 8" descr="Immagine che contiene testo, Carattere, logo, Elementi grafici&#10;&#10;Il contenuto generato dall'IA potrebbe non essere corretto.">
                <a:extLst>
                  <a:ext uri="{FF2B5EF4-FFF2-40B4-BE49-F238E27FC236}">
                    <a16:creationId xmlns:a16="http://schemas.microsoft.com/office/drawing/2014/main" id="{04030A3E-59E6-CA07-DB3C-37562F2915B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8690461" y="6130926"/>
                <a:ext cx="1078496" cy="536757"/>
              </a:xfrm>
              <a:prstGeom prst="rect">
                <a:avLst/>
              </a:prstGeom>
            </p:spPr>
          </p:pic>
        </p:grp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32FA8976-F20C-129A-FE89-16F4BDEC8B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/>
            <a:stretch/>
          </p:blipFill>
          <p:spPr>
            <a:xfrm>
              <a:off x="667547" y="6276742"/>
              <a:ext cx="1770884" cy="390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050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gnaposto SmartArt 15">
            <a:extLst>
              <a:ext uri="{FF2B5EF4-FFF2-40B4-BE49-F238E27FC236}">
                <a16:creationId xmlns:a16="http://schemas.microsoft.com/office/drawing/2014/main" id="{D0C63D43-0C28-80D0-3091-82933BFB6A3B}"/>
              </a:ext>
            </a:extLst>
          </p:cNvPr>
          <p:cNvSpPr>
            <a:spLocks noGrp="1"/>
          </p:cNvSpPr>
          <p:nvPr>
            <p:ph type="dgm" sz="quarter" idx="10"/>
          </p:nvPr>
        </p:nvSpPr>
        <p:spPr>
          <a:xfrm>
            <a:off x="723687" y="1163638"/>
            <a:ext cx="10744626" cy="4667250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22" name="Segnaposto contenuto 21">
            <a:extLst>
              <a:ext uri="{FF2B5EF4-FFF2-40B4-BE49-F238E27FC236}">
                <a16:creationId xmlns:a16="http://schemas.microsoft.com/office/drawing/2014/main" id="{E4BF84A4-B53C-6E1D-4D0A-020DCA909BE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620293" y="628255"/>
            <a:ext cx="4951413" cy="2444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 dirty="0"/>
              <a:t>Grafico 1 – Titolo del grafico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C62F0808-25FD-B621-E98D-014FC1C61CD0}"/>
              </a:ext>
            </a:extLst>
          </p:cNvPr>
          <p:cNvGrpSpPr/>
          <p:nvPr userDrawn="1"/>
        </p:nvGrpSpPr>
        <p:grpSpPr>
          <a:xfrm>
            <a:off x="667547" y="6185904"/>
            <a:ext cx="11027110" cy="481779"/>
            <a:chOff x="667547" y="6185904"/>
            <a:chExt cx="11027110" cy="481779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5787A4D1-72E7-15FC-D9EC-9353C93D87AC}"/>
                </a:ext>
              </a:extLst>
            </p:cNvPr>
            <p:cNvGrpSpPr/>
            <p:nvPr userDrawn="1"/>
          </p:nvGrpSpPr>
          <p:grpSpPr>
            <a:xfrm>
              <a:off x="4823926" y="6185904"/>
              <a:ext cx="6870731" cy="481779"/>
              <a:chOff x="2114163" y="6130926"/>
              <a:chExt cx="7654794" cy="536758"/>
            </a:xfrm>
          </p:grpSpPr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612B4C44-00DA-6572-7A91-5560B46D561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rcRect/>
              <a:stretch/>
            </p:blipFill>
            <p:spPr>
              <a:xfrm>
                <a:off x="2114163" y="6130927"/>
                <a:ext cx="5992368" cy="536757"/>
              </a:xfrm>
              <a:prstGeom prst="rect">
                <a:avLst/>
              </a:prstGeom>
            </p:spPr>
          </p:pic>
          <p:pic>
            <p:nvPicPr>
              <p:cNvPr id="9" name="Immagine 8" descr="Immagine che contiene testo, Carattere, logo, Elementi grafici&#10;&#10;Il contenuto generato dall'IA potrebbe non essere corretto.">
                <a:extLst>
                  <a:ext uri="{FF2B5EF4-FFF2-40B4-BE49-F238E27FC236}">
                    <a16:creationId xmlns:a16="http://schemas.microsoft.com/office/drawing/2014/main" id="{FC2EF6DB-1BBB-E988-9423-FA013631E97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8690461" y="6130926"/>
                <a:ext cx="1078496" cy="536757"/>
              </a:xfrm>
              <a:prstGeom prst="rect">
                <a:avLst/>
              </a:prstGeom>
            </p:spPr>
          </p:pic>
        </p:grp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814C57CF-1998-4CDE-DD60-8B876DD1D5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/>
            <a:stretch/>
          </p:blipFill>
          <p:spPr>
            <a:xfrm>
              <a:off x="667547" y="6276742"/>
              <a:ext cx="1770884" cy="390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05678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tangolo 42">
            <a:extLst>
              <a:ext uri="{FF2B5EF4-FFF2-40B4-BE49-F238E27FC236}">
                <a16:creationId xmlns:a16="http://schemas.microsoft.com/office/drawing/2014/main" id="{F181C87C-7FCF-134C-AE31-FACE3A9A11EB}"/>
              </a:ext>
            </a:extLst>
          </p:cNvPr>
          <p:cNvSpPr/>
          <p:nvPr userDrawn="1"/>
        </p:nvSpPr>
        <p:spPr>
          <a:xfrm rot="10800000">
            <a:off x="-4" y="0"/>
            <a:ext cx="12191999" cy="6046554"/>
          </a:xfrm>
          <a:prstGeom prst="rect">
            <a:avLst/>
          </a:prstGeom>
          <a:solidFill>
            <a:srgbClr val="166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1064E061-DDB5-E280-02AB-A190DD0A3D95}"/>
              </a:ext>
            </a:extLst>
          </p:cNvPr>
          <p:cNvGrpSpPr/>
          <p:nvPr userDrawn="1"/>
        </p:nvGrpSpPr>
        <p:grpSpPr>
          <a:xfrm>
            <a:off x="667547" y="6185904"/>
            <a:ext cx="11027110" cy="481779"/>
            <a:chOff x="667547" y="6185904"/>
            <a:chExt cx="11027110" cy="481779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4115DBED-B085-54AD-0A83-BE14F43D1BB7}"/>
                </a:ext>
              </a:extLst>
            </p:cNvPr>
            <p:cNvGrpSpPr/>
            <p:nvPr userDrawn="1"/>
          </p:nvGrpSpPr>
          <p:grpSpPr>
            <a:xfrm>
              <a:off x="4823926" y="6185904"/>
              <a:ext cx="6870731" cy="481779"/>
              <a:chOff x="2114163" y="6130926"/>
              <a:chExt cx="7654794" cy="536758"/>
            </a:xfrm>
          </p:grpSpPr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75EE49BC-F070-5138-3906-18CC073B88E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rcRect/>
              <a:stretch/>
            </p:blipFill>
            <p:spPr>
              <a:xfrm>
                <a:off x="2114163" y="6130927"/>
                <a:ext cx="5992368" cy="536757"/>
              </a:xfrm>
              <a:prstGeom prst="rect">
                <a:avLst/>
              </a:prstGeom>
            </p:spPr>
          </p:pic>
          <p:pic>
            <p:nvPicPr>
              <p:cNvPr id="9" name="Immagine 8" descr="Immagine che contiene testo, Carattere, logo, Elementi grafici&#10;&#10;Il contenuto generato dall'IA potrebbe non essere corretto.">
                <a:extLst>
                  <a:ext uri="{FF2B5EF4-FFF2-40B4-BE49-F238E27FC236}">
                    <a16:creationId xmlns:a16="http://schemas.microsoft.com/office/drawing/2014/main" id="{92A88227-879C-C4BC-8DE6-8AFBEACC2F1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8690461" y="6130926"/>
                <a:ext cx="1078496" cy="536757"/>
              </a:xfrm>
              <a:prstGeom prst="rect">
                <a:avLst/>
              </a:prstGeom>
            </p:spPr>
          </p:pic>
        </p:grp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763EA2CA-15B1-C827-AEFB-BB8FBFE4FA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/>
            <a:stretch/>
          </p:blipFill>
          <p:spPr>
            <a:xfrm>
              <a:off x="667547" y="6276742"/>
              <a:ext cx="1770884" cy="390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874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tangolo 42">
            <a:extLst>
              <a:ext uri="{FF2B5EF4-FFF2-40B4-BE49-F238E27FC236}">
                <a16:creationId xmlns:a16="http://schemas.microsoft.com/office/drawing/2014/main" id="{F181C87C-7FCF-134C-AE31-FACE3A9A11EB}"/>
              </a:ext>
            </a:extLst>
          </p:cNvPr>
          <p:cNvSpPr/>
          <p:nvPr userDrawn="1"/>
        </p:nvSpPr>
        <p:spPr>
          <a:xfrm rot="10800000">
            <a:off x="-5" y="0"/>
            <a:ext cx="12191999" cy="6858000"/>
          </a:xfrm>
          <a:prstGeom prst="rect">
            <a:avLst/>
          </a:prstGeom>
          <a:solidFill>
            <a:srgbClr val="166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EAA5C373-BC8B-CDAF-15AF-4D4F3192F11F}"/>
              </a:ext>
            </a:extLst>
          </p:cNvPr>
          <p:cNvGrpSpPr/>
          <p:nvPr userDrawn="1"/>
        </p:nvGrpSpPr>
        <p:grpSpPr>
          <a:xfrm>
            <a:off x="493764" y="5818813"/>
            <a:ext cx="11204460" cy="669452"/>
            <a:chOff x="646408" y="5818813"/>
            <a:chExt cx="11204460" cy="669452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70F573E0-0FCB-07E3-8F18-52C7916DD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3158276" y="5818813"/>
              <a:ext cx="6986016" cy="669452"/>
            </a:xfrm>
            <a:prstGeom prst="rect">
              <a:avLst/>
            </a:prstGeom>
          </p:spPr>
        </p:pic>
        <p:pic>
          <p:nvPicPr>
            <p:cNvPr id="10" name="Immagine 9" descr="Immagine che contiene testo, Carattere, Elementi grafici, logo&#10;&#10;Il contenuto generato dall'IA potrebbe non essere corretto.">
              <a:extLst>
                <a:ext uri="{FF2B5EF4-FFF2-40B4-BE49-F238E27FC236}">
                  <a16:creationId xmlns:a16="http://schemas.microsoft.com/office/drawing/2014/main" id="{89DCB0BA-0E28-BD4B-598E-83B11B667E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46408" y="5923414"/>
              <a:ext cx="2084836" cy="460249"/>
            </a:xfrm>
            <a:prstGeom prst="rect">
              <a:avLst/>
            </a:prstGeom>
          </p:spPr>
        </p:pic>
        <p:pic>
          <p:nvPicPr>
            <p:cNvPr id="2" name="Immagine 1" descr="Immagine che contiene testo, Carattere, Elementi grafici, logo&#10;&#10;Il contenuto generato dall'IA potrebbe non essere corretto.">
              <a:extLst>
                <a:ext uri="{FF2B5EF4-FFF2-40B4-BE49-F238E27FC236}">
                  <a16:creationId xmlns:a16="http://schemas.microsoft.com/office/drawing/2014/main" id="{42D1897D-5BD8-0EEC-BB31-82B7A56F71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741583" y="5877758"/>
              <a:ext cx="1109285" cy="5515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468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72EBA3AF-F8DF-ED8B-1998-93E2916DBBE6}"/>
              </a:ext>
            </a:extLst>
          </p:cNvPr>
          <p:cNvGrpSpPr/>
          <p:nvPr userDrawn="1"/>
        </p:nvGrpSpPr>
        <p:grpSpPr>
          <a:xfrm>
            <a:off x="667547" y="6185904"/>
            <a:ext cx="11027110" cy="481779"/>
            <a:chOff x="667547" y="6185904"/>
            <a:chExt cx="11027110" cy="481779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B42889C1-3600-F2F9-2AE1-C8C62273C5A8}"/>
                </a:ext>
              </a:extLst>
            </p:cNvPr>
            <p:cNvGrpSpPr/>
            <p:nvPr userDrawn="1"/>
          </p:nvGrpSpPr>
          <p:grpSpPr>
            <a:xfrm>
              <a:off x="4823926" y="6185904"/>
              <a:ext cx="6870731" cy="481779"/>
              <a:chOff x="2114163" y="6130926"/>
              <a:chExt cx="7654794" cy="536758"/>
            </a:xfrm>
          </p:grpSpPr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E3B30F29-0A03-F6B2-4A76-356AB758388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rcRect/>
              <a:stretch/>
            </p:blipFill>
            <p:spPr>
              <a:xfrm>
                <a:off x="2114163" y="6130927"/>
                <a:ext cx="5992368" cy="536757"/>
              </a:xfrm>
              <a:prstGeom prst="rect">
                <a:avLst/>
              </a:prstGeom>
            </p:spPr>
          </p:pic>
          <p:pic>
            <p:nvPicPr>
              <p:cNvPr id="9" name="Immagine 8" descr="Immagine che contiene testo, Carattere, logo, Elementi grafici&#10;&#10;Il contenuto generato dall'IA potrebbe non essere corretto.">
                <a:extLst>
                  <a:ext uri="{FF2B5EF4-FFF2-40B4-BE49-F238E27FC236}">
                    <a16:creationId xmlns:a16="http://schemas.microsoft.com/office/drawing/2014/main" id="{95FF47DA-841D-9486-BD09-81B42CF8C08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8690461" y="6130926"/>
                <a:ext cx="1078496" cy="536757"/>
              </a:xfrm>
              <a:prstGeom prst="rect">
                <a:avLst/>
              </a:prstGeom>
            </p:spPr>
          </p:pic>
        </p:grp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BC2EC437-0CD2-17DD-DC0D-496CBCAEBD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/>
            <a:stretch/>
          </p:blipFill>
          <p:spPr>
            <a:xfrm>
              <a:off x="667547" y="6276742"/>
              <a:ext cx="1770884" cy="390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5030241"/>
      </p:ext>
    </p:extLst>
  </p:cSld>
  <p:clrMapOvr>
    <a:masterClrMapping/>
  </p:clrMapOvr>
  <p:transition spd="slow">
    <p:randomBa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2">
            <a:extLst>
              <a:ext uri="{FF2B5EF4-FFF2-40B4-BE49-F238E27FC236}">
                <a16:creationId xmlns:a16="http://schemas.microsoft.com/office/drawing/2014/main" id="{8111A47B-AD0D-C24A-577E-F9D478F8284C}"/>
              </a:ext>
            </a:extLst>
          </p:cNvPr>
          <p:cNvGrpSpPr/>
          <p:nvPr userDrawn="1"/>
        </p:nvGrpSpPr>
        <p:grpSpPr>
          <a:xfrm>
            <a:off x="667547" y="6185904"/>
            <a:ext cx="11027110" cy="481779"/>
            <a:chOff x="667547" y="6185904"/>
            <a:chExt cx="11027110" cy="481779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1F8254A4-5D46-9A2B-DA53-F660E06451C7}"/>
                </a:ext>
              </a:extLst>
            </p:cNvPr>
            <p:cNvGrpSpPr/>
            <p:nvPr userDrawn="1"/>
          </p:nvGrpSpPr>
          <p:grpSpPr>
            <a:xfrm>
              <a:off x="4823926" y="6185904"/>
              <a:ext cx="6870731" cy="481779"/>
              <a:chOff x="2114163" y="6130926"/>
              <a:chExt cx="7654794" cy="536758"/>
            </a:xfrm>
          </p:grpSpPr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88E8341B-300A-74B8-D9AB-88C2EE8B610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rcRect/>
              <a:stretch/>
            </p:blipFill>
            <p:spPr>
              <a:xfrm>
                <a:off x="2114163" y="6130927"/>
                <a:ext cx="5992368" cy="536757"/>
              </a:xfrm>
              <a:prstGeom prst="rect">
                <a:avLst/>
              </a:prstGeom>
            </p:spPr>
          </p:pic>
          <p:pic>
            <p:nvPicPr>
              <p:cNvPr id="9" name="Immagine 8" descr="Immagine che contiene testo, Carattere, logo, Elementi grafici&#10;&#10;Il contenuto generato dall'IA potrebbe non essere corretto.">
                <a:extLst>
                  <a:ext uri="{FF2B5EF4-FFF2-40B4-BE49-F238E27FC236}">
                    <a16:creationId xmlns:a16="http://schemas.microsoft.com/office/drawing/2014/main" id="{A083657D-4C31-8314-24D3-6C5EE60605F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8690461" y="6130926"/>
                <a:ext cx="1078496" cy="536757"/>
              </a:xfrm>
              <a:prstGeom prst="rect">
                <a:avLst/>
              </a:prstGeom>
            </p:spPr>
          </p:pic>
        </p:grp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79ED73CD-94F1-4543-2861-E31C7F8284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/>
            <a:stretch/>
          </p:blipFill>
          <p:spPr>
            <a:xfrm>
              <a:off x="667547" y="6276742"/>
              <a:ext cx="1770884" cy="390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73695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3438" cy="1470025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4876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154" indent="0" algn="ctr">
              <a:buNone/>
              <a:defRPr/>
            </a:lvl2pPr>
            <a:lvl3pPr marL="914309" indent="0" algn="ctr">
              <a:buNone/>
              <a:defRPr/>
            </a:lvl3pPr>
            <a:lvl4pPr marL="1371463" indent="0" algn="ctr">
              <a:buNone/>
              <a:defRPr/>
            </a:lvl4pPr>
            <a:lvl5pPr marL="1828617" indent="0" algn="ctr">
              <a:buNone/>
              <a:defRPr/>
            </a:lvl5pPr>
            <a:lvl6pPr marL="2285771" indent="0" algn="ctr">
              <a:buNone/>
              <a:defRPr/>
            </a:lvl6pPr>
            <a:lvl7pPr marL="2742926" indent="0" algn="ctr">
              <a:buNone/>
              <a:defRPr/>
            </a:lvl7pPr>
            <a:lvl8pPr marL="3200080" indent="0" algn="ctr">
              <a:buNone/>
              <a:defRPr/>
            </a:lvl8pPr>
            <a:lvl9pPr marL="3657234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3D502E6-4713-5577-A442-0A7E41AECA0F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9D317-FE4F-492C-963C-D63733D9AF4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294195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2959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2959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FD2238C-5D67-B71F-BA87-AEC44E1281F0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B8EA5-F9BF-42BC-B043-346EAE532A5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451882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488" y="4406901"/>
            <a:ext cx="10363437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488" y="2906713"/>
            <a:ext cx="1036343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154" indent="0">
              <a:buNone/>
              <a:defRPr sz="1800"/>
            </a:lvl2pPr>
            <a:lvl3pPr marL="914309" indent="0">
              <a:buNone/>
              <a:defRPr sz="1600"/>
            </a:lvl3pPr>
            <a:lvl4pPr marL="1371463" indent="0">
              <a:buNone/>
              <a:defRPr sz="1400"/>
            </a:lvl4pPr>
            <a:lvl5pPr marL="1828617" indent="0">
              <a:buNone/>
              <a:defRPr sz="1400"/>
            </a:lvl5pPr>
            <a:lvl6pPr marL="2285771" indent="0">
              <a:buNone/>
              <a:defRPr sz="1400"/>
            </a:lvl6pPr>
            <a:lvl7pPr marL="2742926" indent="0">
              <a:buNone/>
              <a:defRPr sz="1400"/>
            </a:lvl7pPr>
            <a:lvl8pPr marL="3200080" indent="0">
              <a:buNone/>
              <a:defRPr sz="1400"/>
            </a:lvl8pPr>
            <a:lvl9pPr marL="3657234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24FB7F9-D9A1-CFEE-4E57-915D3CC05698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07270-9F87-4F3A-93EF-FE52E51AD989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112902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2959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40949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1396" y="1600201"/>
            <a:ext cx="541108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322851E-9EAA-46DF-5099-41DECF3487B4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0E419-2A86-4992-9B43-7B9FE64ECFA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29595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ED09935B-654D-BE63-4126-D2C0D7C774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0490" y="167991"/>
            <a:ext cx="1176415" cy="1210297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8FA3AB34-8CF2-042B-C586-DE821E2CDD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54090" y="4599"/>
            <a:ext cx="1176415" cy="354593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731573E6-CA83-009F-8EEB-592CFEB9324F}"/>
              </a:ext>
            </a:extLst>
          </p:cNvPr>
          <p:cNvGrpSpPr/>
          <p:nvPr userDrawn="1"/>
        </p:nvGrpSpPr>
        <p:grpSpPr>
          <a:xfrm>
            <a:off x="301690" y="6310967"/>
            <a:ext cx="754834" cy="365137"/>
            <a:chOff x="10713479" y="6157906"/>
            <a:chExt cx="754834" cy="365137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1C264D14-0BB7-CC66-44CD-CBCA6884AB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718693" y="6417833"/>
              <a:ext cx="749620" cy="105210"/>
            </a:xfrm>
            <a:prstGeom prst="rect">
              <a:avLst/>
            </a:prstGeom>
          </p:spPr>
        </p:pic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466082AD-C8ED-7911-2E3B-27077F4005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13479" y="6157906"/>
              <a:ext cx="754834" cy="236686"/>
            </a:xfrm>
            <a:prstGeom prst="rect">
              <a:avLst/>
            </a:prstGeom>
          </p:spPr>
        </p:pic>
      </p:grpSp>
      <p:pic>
        <p:nvPicPr>
          <p:cNvPr id="2" name="Immagine 1">
            <a:extLst>
              <a:ext uri="{FF2B5EF4-FFF2-40B4-BE49-F238E27FC236}">
                <a16:creationId xmlns:a16="http://schemas.microsoft.com/office/drawing/2014/main" id="{8E60DE2A-C705-33F2-A220-B87598F3654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229884" y="6174806"/>
            <a:ext cx="5862701" cy="68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9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2959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727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727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619" y="1535113"/>
            <a:ext cx="5388861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619" y="2174875"/>
            <a:ext cx="5388861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41174CC-0859-AE3C-61DD-B344B9F316EB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E1DCC-3853-4C48-AC77-D555743AA2D9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919685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2959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E9E143B-5509-60FB-58CC-F2E2114AC6F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D8B78-0E92-4774-82AF-A7519D4B08BE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829874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42DEDA36-0618-1C21-F357-8EDB4B19A82E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0315E-53D5-4227-A745-F4A78539207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241646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1091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643" y="273051"/>
            <a:ext cx="68158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1091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DD5C12-2947-0FEA-BA4D-09794429C8C8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8C3B3-B348-4ED7-9B29-14A0FB10DB5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900152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90464" y="4800600"/>
            <a:ext cx="731424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90464" y="612775"/>
            <a:ext cx="7314247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90464" y="5367338"/>
            <a:ext cx="7314247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0782D5C-9E36-CE32-DEED-71232EF10BDC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71CC2-3097-4E2A-B3E6-C9F82D4175DF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148252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2959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2959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D6E47A9-79DE-02A9-A33A-3892647F3A76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2FBA8-E1D6-4D50-AB3D-1B43C42548FF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03108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637" y="274639"/>
            <a:ext cx="2742843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77736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6A58EBD-C77A-177A-D63E-EADE42DB90FC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D0728-0277-4344-AD9B-35945F4A55C9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53386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10969784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98B092E-44CC-39DA-DE4C-A3DB6DFE6D63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1613" cy="363538"/>
          </a:xfrm>
          <a:prstGeom prst="rect">
            <a:avLst/>
          </a:prstGeom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icrosoft YaHei" charset="-122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65421DC-BBBC-E884-CE9D-53DBC70F8475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610600" y="6356350"/>
            <a:ext cx="2741613" cy="363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54382-FBA6-4FD7-B1CA-4219A63D414F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094182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776507" y="2764797"/>
            <a:ext cx="5772150" cy="248761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lang="it-IT" sz="1800" b="0" i="0" smtClean="0">
                <a:latin typeface="Arial" pitchFamily="34" charset="0"/>
                <a:cs typeface="Arial" pitchFamily="34" charset="0"/>
              </a:defRPr>
            </a:lvl1pPr>
            <a:lvl2pPr>
              <a:buNone/>
              <a:defRPr lang="it-IT" sz="1800" b="0" i="0" kern="1200" dirty="0" smtClean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None/>
              <a:defRPr lang="it-IT" sz="1800" b="0" i="0" kern="1200" dirty="0" smtClean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None/>
              <a:defRPr lang="it-IT" sz="1800" b="0" i="0" kern="1200" dirty="0" smtClean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None/>
              <a:defRPr lang="it-IT" sz="1800" b="0" i="0" kern="1200" dirty="0" smtClean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</p:txBody>
      </p:sp>
      <p:sp>
        <p:nvSpPr>
          <p:cNvPr id="19" name="Segnaposto testo 17"/>
          <p:cNvSpPr>
            <a:spLocks noGrp="1"/>
          </p:cNvSpPr>
          <p:nvPr>
            <p:ph type="body" sz="quarter" idx="11"/>
          </p:nvPr>
        </p:nvSpPr>
        <p:spPr>
          <a:xfrm>
            <a:off x="776507" y="1817688"/>
            <a:ext cx="5454650" cy="723900"/>
          </a:xfrm>
          <a:prstGeom prst="rect">
            <a:avLst/>
          </a:prstGeom>
        </p:spPr>
        <p:txBody>
          <a:bodyPr/>
          <a:lstStyle>
            <a:lvl1pPr>
              <a:buNone/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434420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776506" y="2764797"/>
            <a:ext cx="11153223" cy="248761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lang="it-IT" b="0" i="0" smtClean="0"/>
            </a:lvl1pPr>
            <a:lvl2pPr>
              <a:buNone/>
              <a:defRPr lang="it-IT" sz="1800" b="0" i="0" kern="1200" dirty="0" smtClean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None/>
              <a:defRPr lang="it-IT" sz="1800" b="0" i="0" kern="1200" dirty="0" smtClean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None/>
              <a:defRPr lang="it-IT" sz="1800" b="0" i="0" kern="1200" dirty="0" smtClean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None/>
              <a:defRPr lang="it-IT" sz="1800" b="0" i="0" kern="1200" dirty="0" smtClean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</p:txBody>
      </p:sp>
      <p:sp>
        <p:nvSpPr>
          <p:cNvPr id="8" name="Segnaposto testo 17"/>
          <p:cNvSpPr>
            <a:spLocks noGrp="1"/>
          </p:cNvSpPr>
          <p:nvPr>
            <p:ph type="body" sz="quarter" idx="11"/>
          </p:nvPr>
        </p:nvSpPr>
        <p:spPr>
          <a:xfrm>
            <a:off x="776507" y="1817688"/>
            <a:ext cx="5454650" cy="723900"/>
          </a:xfrm>
          <a:prstGeom prst="rect">
            <a:avLst/>
          </a:prstGeom>
        </p:spPr>
        <p:txBody>
          <a:bodyPr/>
          <a:lstStyle>
            <a:lvl1pPr>
              <a:buNone/>
              <a:defRPr sz="3200"/>
            </a:lvl1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225049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magine 27">
            <a:extLst>
              <a:ext uri="{FF2B5EF4-FFF2-40B4-BE49-F238E27FC236}">
                <a16:creationId xmlns:a16="http://schemas.microsoft.com/office/drawing/2014/main" id="{0EF0BB2A-32D3-3CEB-95DE-2A53348950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690" y="0"/>
            <a:ext cx="1176415" cy="524540"/>
          </a:xfrm>
          <a:prstGeom prst="rect">
            <a:avLst/>
          </a:prstGeom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6FC9D663-B9EE-27DB-FF2F-64052A35AD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690" y="628791"/>
            <a:ext cx="1176415" cy="1210297"/>
          </a:xfrm>
          <a:prstGeom prst="rect">
            <a:avLst/>
          </a:prstGeom>
        </p:spPr>
      </p:pic>
      <p:grpSp>
        <p:nvGrpSpPr>
          <p:cNvPr id="31" name="Gruppo 30">
            <a:extLst>
              <a:ext uri="{FF2B5EF4-FFF2-40B4-BE49-F238E27FC236}">
                <a16:creationId xmlns:a16="http://schemas.microsoft.com/office/drawing/2014/main" id="{480090D7-A9BC-C0A3-9AA1-675825F0CE35}"/>
              </a:ext>
            </a:extLst>
          </p:cNvPr>
          <p:cNvGrpSpPr/>
          <p:nvPr userDrawn="1"/>
        </p:nvGrpSpPr>
        <p:grpSpPr>
          <a:xfrm>
            <a:off x="301690" y="6310967"/>
            <a:ext cx="754834" cy="365137"/>
            <a:chOff x="10713479" y="6157906"/>
            <a:chExt cx="754834" cy="365137"/>
          </a:xfrm>
        </p:grpSpPr>
        <p:pic>
          <p:nvPicPr>
            <p:cNvPr id="32" name="Immagine 31">
              <a:extLst>
                <a:ext uri="{FF2B5EF4-FFF2-40B4-BE49-F238E27FC236}">
                  <a16:creationId xmlns:a16="http://schemas.microsoft.com/office/drawing/2014/main" id="{1AA5FEDD-CFB7-3351-5A16-8635A9B061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718693" y="6417833"/>
              <a:ext cx="749620" cy="105210"/>
            </a:xfrm>
            <a:prstGeom prst="rect">
              <a:avLst/>
            </a:prstGeom>
          </p:spPr>
        </p:pic>
        <p:pic>
          <p:nvPicPr>
            <p:cNvPr id="33" name="Immagine 32">
              <a:extLst>
                <a:ext uri="{FF2B5EF4-FFF2-40B4-BE49-F238E27FC236}">
                  <a16:creationId xmlns:a16="http://schemas.microsoft.com/office/drawing/2014/main" id="{4444DB1C-8E0A-6250-18D0-F98344CE95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13479" y="6157906"/>
              <a:ext cx="754834" cy="236686"/>
            </a:xfrm>
            <a:prstGeom prst="rect">
              <a:avLst/>
            </a:prstGeom>
          </p:spPr>
        </p:pic>
      </p:grpSp>
      <p:pic>
        <p:nvPicPr>
          <p:cNvPr id="2" name="Immagine 1">
            <a:extLst>
              <a:ext uri="{FF2B5EF4-FFF2-40B4-BE49-F238E27FC236}">
                <a16:creationId xmlns:a16="http://schemas.microsoft.com/office/drawing/2014/main" id="{4C8E7BFA-10B9-9EC3-CE86-D2E522CB17A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229884" y="6174806"/>
            <a:ext cx="5862701" cy="68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656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8479699-5312-772B-F04A-ACDCED356F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875998B-5357-4BF3-B67A-2F48BD59DC87}" type="datetimeFigureOut">
              <a:rPr lang="it-IT"/>
              <a:pPr>
                <a:defRPr/>
              </a:pPr>
              <a:t>16/07/2025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6D382F7-4EF2-04C9-FA99-A5BD40FAE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B28DA8-E3B0-7D12-E19B-4E1BA392F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87B14D8-1C18-435B-BC36-E278DE54EDC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895955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969DEBD-CF13-B41E-470B-87CC85F491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32ABEF4-291C-4410-83F6-E296BD36D84A}" type="datetimeFigureOut">
              <a:rPr lang="it-IT"/>
              <a:pPr>
                <a:defRPr/>
              </a:pPr>
              <a:t>16/07/2025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AD0FA81-0CA0-4C31-1FBD-94D217015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4034CC5-95DD-9125-E902-1A0947ED8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DCD1740E-1A84-4147-A2EB-481540A2DA2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52414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2168DC6-09EC-C084-6FC9-5ED581492B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E76084B-9CD0-43E2-85A8-4D5AAFCE16EC}" type="datetimeFigureOut">
              <a:rPr lang="it-IT"/>
              <a:pPr>
                <a:defRPr/>
              </a:pPr>
              <a:t>16/07/2025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2FDAFA47-8033-B2FF-B7FF-163F155B2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8B20EB4-184A-60D1-0170-C89995A1C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FE0661A8-E075-43EA-8CC6-B1BD76728DE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3362599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F1D9749-EBE2-2C4E-157C-C5E61A770C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28A1C68-5E58-4566-9BAD-F77D84DDEA02}" type="datetimeFigureOut">
              <a:rPr lang="it-IT"/>
              <a:pPr>
                <a:defRPr/>
              </a:pPr>
              <a:t>16/07/2025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8AAC66E-9342-94BC-4E24-0634FDE26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02074B1-0CE8-78B6-F726-00745D9A4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15296642-1BE5-4F08-91D2-54E09C05524D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270747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EA9CF6C-3297-E2B2-6713-430FB2743B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4DEA13E-87AD-40E6-A2F8-1D23928F3064}" type="datetimeFigureOut">
              <a:rPr lang="it-IT"/>
              <a:pPr>
                <a:defRPr/>
              </a:pPr>
              <a:t>16/07/2025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5AE9DCA-54EF-C51E-56EA-BA52B6451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70E1C06-BA0E-E36C-5523-983DE17E9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51AE0D33-6667-4977-BC94-C0352872481D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435365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17643A2-E8C4-279D-1BB9-CC64FA260B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A91E4B0-20AA-4A84-ACE2-01F4F2D3D5A6}" type="datetimeFigureOut">
              <a:rPr lang="it-IT"/>
              <a:pPr>
                <a:defRPr/>
              </a:pPr>
              <a:t>16/07/2025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108AE69-44F2-525C-F7EB-51078C45F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4295A1F-F1A7-DB42-DDDD-AE1B2A969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9EA77FE3-D47D-431B-B05D-A7E656EFFA7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146293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298BA3F-FF33-0571-7286-3A26316B5B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EBBD180-0284-4060-8DA0-4E3B28CB8780}" type="datetimeFigureOut">
              <a:rPr lang="it-IT"/>
              <a:pPr>
                <a:defRPr/>
              </a:pPr>
              <a:t>16/07/2025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663C2D9-ECC0-D685-E6AC-83D6AB783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2854DC2-0C61-47EF-C2A5-9D0C5BB92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7405C168-7E3C-4B2C-BB99-6A74DBCF78D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524163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132B6AD-5DD0-5474-0F41-04AACA97C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EF5351A-806A-4B19-9AB4-B7C3267BB376}" type="datetimeFigureOut">
              <a:rPr lang="it-IT"/>
              <a:pPr>
                <a:defRPr/>
              </a:pPr>
              <a:t>16/07/2025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074ED12-AF75-CA3F-BCE1-1053B72D0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9F22534-D018-EC10-8602-462C0C010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B829C12-5B82-41E5-82A7-493FDFBC242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620024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7EA565-6F6F-535E-8249-78C08B261E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022D5AA-FD34-4F64-82A0-20FF02C55079}" type="datetimeFigureOut">
              <a:rPr lang="it-IT"/>
              <a:pPr>
                <a:defRPr/>
              </a:pPr>
              <a:t>16/07/2025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F159045-33D4-6071-CB4F-113225C6E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81DAB2F-ED6F-C506-6FA8-B79D480BB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FE5B0300-9562-44C9-A60A-2116BD4B571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953559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7982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4E49CD4A-20DD-014D-BBD8-E9DD0B376AD7}"/>
              </a:ext>
            </a:extLst>
          </p:cNvPr>
          <p:cNvSpPr/>
          <p:nvPr userDrawn="1"/>
        </p:nvSpPr>
        <p:spPr>
          <a:xfrm>
            <a:off x="3895853" y="0"/>
            <a:ext cx="8296147" cy="6857999"/>
          </a:xfrm>
          <a:prstGeom prst="rect">
            <a:avLst/>
          </a:prstGeom>
          <a:solidFill>
            <a:srgbClr val="74A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42B9E148-686C-CD30-D7FA-5070B0E6F1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690" y="0"/>
            <a:ext cx="1176415" cy="52454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A39BE471-5026-A3EC-E8CB-D9B4D14485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690" y="628791"/>
            <a:ext cx="1176415" cy="121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651978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4E49CD4A-20DD-014D-BBD8-E9DD0B376AD7}"/>
              </a:ext>
            </a:extLst>
          </p:cNvPr>
          <p:cNvSpPr/>
          <p:nvPr userDrawn="1"/>
        </p:nvSpPr>
        <p:spPr>
          <a:xfrm>
            <a:off x="3895853" y="0"/>
            <a:ext cx="8296147" cy="6857999"/>
          </a:xfrm>
          <a:prstGeom prst="rect">
            <a:avLst/>
          </a:prstGeom>
          <a:solidFill>
            <a:srgbClr val="4B9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42B9E148-686C-CD30-D7FA-5070B0E6F1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690" y="0"/>
            <a:ext cx="1176415" cy="52454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A39BE471-5026-A3EC-E8CB-D9B4D14485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690" y="628791"/>
            <a:ext cx="1176415" cy="121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67710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4E49CD4A-20DD-014D-BBD8-E9DD0B376AD7}"/>
              </a:ext>
            </a:extLst>
          </p:cNvPr>
          <p:cNvSpPr/>
          <p:nvPr userDrawn="1"/>
        </p:nvSpPr>
        <p:spPr>
          <a:xfrm>
            <a:off x="3895853" y="0"/>
            <a:ext cx="8296147" cy="6857999"/>
          </a:xfrm>
          <a:prstGeom prst="rect">
            <a:avLst/>
          </a:prstGeom>
          <a:solidFill>
            <a:srgbClr val="3D7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42B9E148-686C-CD30-D7FA-5070B0E6F1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690" y="0"/>
            <a:ext cx="1176415" cy="52454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A39BE471-5026-A3EC-E8CB-D9B4D14485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690" y="628791"/>
            <a:ext cx="1176415" cy="121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88946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4E49CD4A-20DD-014D-BBD8-E9DD0B376AD7}"/>
              </a:ext>
            </a:extLst>
          </p:cNvPr>
          <p:cNvSpPr/>
          <p:nvPr userDrawn="1"/>
        </p:nvSpPr>
        <p:spPr>
          <a:xfrm>
            <a:off x="3895853" y="0"/>
            <a:ext cx="8296147" cy="6857999"/>
          </a:xfrm>
          <a:prstGeom prst="rect">
            <a:avLst/>
          </a:prstGeom>
          <a:solidFill>
            <a:srgbClr val="C1D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42B9E148-686C-CD30-D7FA-5070B0E6F1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690" y="0"/>
            <a:ext cx="1176415" cy="52454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A39BE471-5026-A3EC-E8CB-D9B4D14485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690" y="628791"/>
            <a:ext cx="1176415" cy="121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172887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4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16.jpeg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626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4" r:id="rId3"/>
    <p:sldLayoutId id="2147483688" r:id="rId4"/>
    <p:sldLayoutId id="2147483681" r:id="rId5"/>
    <p:sldLayoutId id="2147483687" r:id="rId6"/>
    <p:sldLayoutId id="2147483686" r:id="rId7"/>
    <p:sldLayoutId id="2147483685" r:id="rId8"/>
    <p:sldLayoutId id="2147483683" r:id="rId9"/>
    <p:sldLayoutId id="2147483684" r:id="rId10"/>
    <p:sldLayoutId id="2147483650" r:id="rId11"/>
    <p:sldLayoutId id="2147483682" r:id="rId12"/>
    <p:sldLayoutId id="2147483673" r:id="rId13"/>
    <p:sldLayoutId id="2147483674" r:id="rId14"/>
    <p:sldLayoutId id="2147483672" r:id="rId15"/>
    <p:sldLayoutId id="2147483656" r:id="rId16"/>
    <p:sldLayoutId id="2147483680" r:id="rId17"/>
    <p:sldLayoutId id="2147483663" r:id="rId18"/>
    <p:sldLayoutId id="2147483675" r:id="rId19"/>
    <p:sldLayoutId id="2147483676" r:id="rId20"/>
    <p:sldLayoutId id="2147483677" r:id="rId21"/>
    <p:sldLayoutId id="2147483678" r:id="rId22"/>
    <p:sldLayoutId id="2147483679" r:id="rId23"/>
    <p:sldLayoutId id="2147483655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592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>
            <a:extLst>
              <a:ext uri="{FF2B5EF4-FFF2-40B4-BE49-F238E27FC236}">
                <a16:creationId xmlns:a16="http://schemas.microsoft.com/office/drawing/2014/main" id="{FB284BE5-E5FB-FACA-9022-FD7722F12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12"/>
          <a:stretch>
            <a:fillRect/>
          </a:stretch>
        </p:blipFill>
        <p:spPr bwMode="auto">
          <a:xfrm>
            <a:off x="-234950" y="-25400"/>
            <a:ext cx="12425363" cy="689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b="112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1" name="Picture 2">
            <a:extLst>
              <a:ext uri="{FF2B5EF4-FFF2-40B4-BE49-F238E27FC236}">
                <a16:creationId xmlns:a16="http://schemas.microsoft.com/office/drawing/2014/main" id="{5544A6BF-4310-528F-8D00-96FEBD871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0"/>
          <a:stretch>
            <a:fillRect/>
          </a:stretch>
        </p:blipFill>
        <p:spPr bwMode="auto">
          <a:xfrm>
            <a:off x="-382588" y="809625"/>
            <a:ext cx="12573001" cy="617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1263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2" name="Text Box 3">
            <a:extLst>
              <a:ext uri="{FF2B5EF4-FFF2-40B4-BE49-F238E27FC236}">
                <a16:creationId xmlns:a16="http://schemas.microsoft.com/office/drawing/2014/main" id="{7D88CB9F-C950-B205-F6B9-1C49E0118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356350"/>
            <a:ext cx="27416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it-IT" altLang="it-IT"/>
          </a:p>
        </p:txBody>
      </p:sp>
      <p:sp>
        <p:nvSpPr>
          <p:cNvPr id="2053" name="Text Box 4">
            <a:extLst>
              <a:ext uri="{FF2B5EF4-FFF2-40B4-BE49-F238E27FC236}">
                <a16:creationId xmlns:a16="http://schemas.microsoft.com/office/drawing/2014/main" id="{FFEA183D-D652-B827-0740-FA355195F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6356350"/>
            <a:ext cx="4113213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it-IT" altLang="it-IT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7BA4815F-7870-1875-69AD-54F529A1B1B0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8609013" y="6356350"/>
            <a:ext cx="2738437" cy="3603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4313" indent="-211138" eaLnBrk="1" hangingPunct="1">
              <a:buSzPct val="10000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fld id="{55C09536-B682-44FE-A465-F76E8D312B0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38898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l" defTabSz="44767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767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Microsoft YaHei" charset="-122"/>
        </a:defRPr>
      </a:lvl2pPr>
      <a:lvl3pPr algn="l" defTabSz="44767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Microsoft YaHei" charset="-122"/>
        </a:defRPr>
      </a:lvl3pPr>
      <a:lvl4pPr algn="l" defTabSz="44767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Microsoft YaHei" charset="-122"/>
        </a:defRPr>
      </a:lvl4pPr>
      <a:lvl5pPr algn="l" defTabSz="44767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Microsoft YaHei" charset="-122"/>
        </a:defRPr>
      </a:lvl5pPr>
      <a:lvl6pPr marL="2514349" indent="-228577" algn="l" defTabSz="449218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503" indent="-228577" algn="l" defTabSz="449218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8657" indent="-228577" algn="l" defTabSz="449218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5811" indent="-228577" algn="l" defTabSz="449218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1313" indent="-341313" algn="l" defTabSz="44767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767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+mn-lt"/>
          <a:ea typeface="+mn-ea"/>
        </a:defRPr>
      </a:lvl2pPr>
      <a:lvl3pPr marL="1141413" indent="-227013" algn="l" defTabSz="44767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</a:defRPr>
      </a:lvl3pPr>
      <a:lvl4pPr marL="1598613" indent="-227013" algn="l" defTabSz="44767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n-lt"/>
          <a:ea typeface="+mn-ea"/>
        </a:defRPr>
      </a:lvl4pPr>
      <a:lvl5pPr marL="2055813" indent="-227013" algn="l" defTabSz="44767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n-lt"/>
          <a:ea typeface="+mn-ea"/>
        </a:defRPr>
      </a:lvl5pPr>
      <a:lvl6pPr marL="2514349" indent="-228577" algn="l" defTabSz="449218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6pPr>
      <a:lvl7pPr marL="2971503" indent="-228577" algn="l" defTabSz="449218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7pPr>
      <a:lvl8pPr marL="3428657" indent="-228577" algn="l" defTabSz="449218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8pPr>
      <a:lvl9pPr marL="3885811" indent="-228577" algn="l" defTabSz="449218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it-IT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magine 6">
            <a:extLst>
              <a:ext uri="{FF2B5EF4-FFF2-40B4-BE49-F238E27FC236}">
                <a16:creationId xmlns:a16="http://schemas.microsoft.com/office/drawing/2014/main" id="{B805E842-2473-AF09-7231-6EDDD667F55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12"/>
          <a:stretch>
            <a:fillRect/>
          </a:stretch>
        </p:blipFill>
        <p:spPr bwMode="auto">
          <a:xfrm>
            <a:off x="-234950" y="-25400"/>
            <a:ext cx="1242695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Segnaposto contenuto 3">
            <a:extLst>
              <a:ext uri="{FF2B5EF4-FFF2-40B4-BE49-F238E27FC236}">
                <a16:creationId xmlns:a16="http://schemas.microsoft.com/office/drawing/2014/main" id="{FECBD80E-EA8F-FFB7-CA49-4DA6E2D478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" t="7484" r="49178"/>
          <a:stretch>
            <a:fillRect/>
          </a:stretch>
        </p:blipFill>
        <p:spPr bwMode="auto">
          <a:xfrm>
            <a:off x="0" y="698500"/>
            <a:ext cx="5889625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48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9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ngall.com/quotation-symbol-png/download/41293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4DA04F12-C526-51C3-F1B9-79BE70DF8E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297992"/>
              </p:ext>
            </p:extLst>
          </p:nvPr>
        </p:nvGraphicFramePr>
        <p:xfrm>
          <a:off x="1108559" y="5762493"/>
          <a:ext cx="9601703" cy="861695"/>
        </p:xfrm>
        <a:graphic>
          <a:graphicData uri="http://schemas.openxmlformats.org/drawingml/2006/table">
            <a:tbl>
              <a:tblPr/>
              <a:tblGrid>
                <a:gridCol w="9601703">
                  <a:extLst>
                    <a:ext uri="{9D8B030D-6E8A-4147-A177-3AD203B41FA5}">
                      <a16:colId xmlns:a16="http://schemas.microsoft.com/office/drawing/2014/main" val="1659227985"/>
                    </a:ext>
                  </a:extLst>
                </a:gridCol>
              </a:tblGrid>
              <a:tr h="861695">
                <a:tc>
                  <a:txBody>
                    <a:bodyPr/>
                    <a:lstStyle/>
                    <a:p>
                      <a:pPr hangingPunct="0">
                        <a:buNone/>
                      </a:pPr>
                      <a:endParaRPr lang="it-IT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742545"/>
                  </a:ext>
                </a:extLst>
              </a:tr>
            </a:tbl>
          </a:graphicData>
        </a:graphic>
      </p:graphicFrame>
      <p:pic>
        <p:nvPicPr>
          <p:cNvPr id="1026" name="Immagine 1">
            <a:extLst>
              <a:ext uri="{FF2B5EF4-FFF2-40B4-BE49-F238E27FC236}">
                <a16:creationId xmlns:a16="http://schemas.microsoft.com/office/drawing/2014/main" id="{427B9FA6-2AA9-665E-4199-896D6EF3A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306" y="5784982"/>
            <a:ext cx="9036210" cy="83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>
            <a:extLst>
              <a:ext uri="{FF2B5EF4-FFF2-40B4-BE49-F238E27FC236}">
                <a16:creationId xmlns:a16="http://schemas.microsoft.com/office/drawing/2014/main" id="{2D4AC439-3EBF-1611-4D9B-319E8A79F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17" y="597697"/>
            <a:ext cx="11199224" cy="228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627758A-434D-FC1C-7988-AD35C297CBAD}"/>
              </a:ext>
            </a:extLst>
          </p:cNvPr>
          <p:cNvSpPr txBox="1"/>
          <p:nvPr/>
        </p:nvSpPr>
        <p:spPr>
          <a:xfrm>
            <a:off x="8082107" y="5286102"/>
            <a:ext cx="2628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Doganaccia</a:t>
            </a:r>
            <a:r>
              <a:rPr lang="it-IT" dirty="0"/>
              <a:t> 16 luglio 2025</a:t>
            </a:r>
          </a:p>
        </p:txBody>
      </p:sp>
    </p:spTree>
    <p:extLst>
      <p:ext uri="{BB962C8B-B14F-4D97-AF65-F5344CB8AC3E}">
        <p14:creationId xmlns:p14="http://schemas.microsoft.com/office/powerpoint/2010/main" val="1936854621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E6AD0-04A8-5A2A-72E9-A2CA0DFE4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93FC0382-2E97-5855-2A65-611441E042E3}"/>
              </a:ext>
            </a:extLst>
          </p:cNvPr>
          <p:cNvSpPr txBox="1"/>
          <p:nvPr/>
        </p:nvSpPr>
        <p:spPr>
          <a:xfrm>
            <a:off x="4158302" y="541925"/>
            <a:ext cx="778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Una prima valutazione in itinere –  lezioni apprese per il futuro bando PDC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812819E-3447-AB3E-BAC5-0362A9803C01}"/>
              </a:ext>
            </a:extLst>
          </p:cNvPr>
          <p:cNvSpPr txBox="1"/>
          <p:nvPr/>
        </p:nvSpPr>
        <p:spPr>
          <a:xfrm>
            <a:off x="3190794" y="655331"/>
            <a:ext cx="70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108170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D40BE73-6668-E9AE-14EF-426B7D0FF0EF}"/>
              </a:ext>
            </a:extLst>
          </p:cNvPr>
          <p:cNvSpPr txBox="1"/>
          <p:nvPr/>
        </p:nvSpPr>
        <p:spPr>
          <a:xfrm>
            <a:off x="4158302" y="1791760"/>
            <a:ext cx="77832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Necessità di una forte azione di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condivisione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di tutta la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procedura tra GAL, AdG e ARTEA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Eliminare le due fasi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previste dal bando;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Necessità di ridurre le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tempistiche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procedurali;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Intensificare l’azione di sostegno alla costruzione delle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idee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 della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rete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del partenariato;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Impostare una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valutazione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prevalentemente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qualitativa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dei progetti;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Trovare un metodo per «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filtrare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» le idee progettuali non pronte (evitare la rincorsa alla scadenza del bando);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Valutare meglio la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sostenibilità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dell’idea rispetto al singolo e all’intero partenariato;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collegamento diretto degli interventi e spese ammissibili agli articoli del regolamento rischia di trasformare l’azione specifica in un progetto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multimisura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 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232644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3AFF0-487C-BF18-91DD-3B31F08D3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6EE49740-DF75-EA6C-102E-DC562DA66613}"/>
              </a:ext>
            </a:extLst>
          </p:cNvPr>
          <p:cNvSpPr txBox="1"/>
          <p:nvPr/>
        </p:nvSpPr>
        <p:spPr>
          <a:xfrm>
            <a:off x="4158302" y="541925"/>
            <a:ext cx="778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Una prima valutazione in itinere –  lezioni apprese per il futuro bando PDC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AD27F03-2B0E-F796-0E63-AC4C935950B4}"/>
              </a:ext>
            </a:extLst>
          </p:cNvPr>
          <p:cNvSpPr txBox="1"/>
          <p:nvPr/>
        </p:nvSpPr>
        <p:spPr>
          <a:xfrm>
            <a:off x="3190794" y="655331"/>
            <a:ext cx="70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400" b="1" i="0" u="none" strike="noStrike" kern="1200" cap="none" spc="0" normalizeH="0" baseline="0" noProof="0" dirty="0">
                <a:ln>
                  <a:noFill/>
                </a:ln>
                <a:solidFill>
                  <a:srgbClr val="10817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456E3AA-F303-152D-EF55-E5EA1650FD66}"/>
              </a:ext>
            </a:extLst>
          </p:cNvPr>
          <p:cNvSpPr txBox="1"/>
          <p:nvPr/>
        </p:nvSpPr>
        <p:spPr>
          <a:xfrm>
            <a:off x="4158302" y="1791760"/>
            <a:ext cx="77832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9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Realizzazione di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FAQ condivise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anche sulla base dell’esperienza avuta nel precedente bando da mettere a disposizione dei beneficiari;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9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9"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Study visit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offrire opportunità di contaminazione ex ante, in itinere, ex post;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9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9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Ampia  tipologia di beneficiari e di tipologia di interventi potenzialmente sostenibili dal bando che corrisponde ad una grande libertà di espressione e di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adattamento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alle singole realtà;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9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9"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Adeguamenti in corso di attuazione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 una progressione logica degli interventi;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9"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9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Accompagnare i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progetti complessi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bandi per settore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sostegno delle iniziative, esigenze, che emergono in fase di attuazione;</a:t>
            </a:r>
          </a:p>
        </p:txBody>
      </p:sp>
    </p:spTree>
    <p:extLst>
      <p:ext uri="{BB962C8B-B14F-4D97-AF65-F5344CB8AC3E}">
        <p14:creationId xmlns:p14="http://schemas.microsoft.com/office/powerpoint/2010/main" val="2093434516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>
            <a:extLst>
              <a:ext uri="{FF2B5EF4-FFF2-40B4-BE49-F238E27FC236}">
                <a16:creationId xmlns:a16="http://schemas.microsoft.com/office/drawing/2014/main" id="{66F6EEBE-8F3D-C7E1-1D1C-09D2D7419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663" y="1179513"/>
            <a:ext cx="11472862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88" tIns="46794" rIns="89988" bIns="46794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/>
            </a:pPr>
            <a:br>
              <a:rPr kumimoji="0" lang="it-IT" altLang="it-IT" sz="5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</a:br>
            <a:br>
              <a:rPr kumimoji="0" lang="it-IT" altLang="it-IT" sz="5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</a:br>
            <a:br>
              <a:rPr kumimoji="0" lang="it-IT" altLang="it-IT" sz="5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</a:br>
            <a:br>
              <a:rPr kumimoji="0" lang="it-IT" altLang="it-IT" sz="5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</a:br>
            <a:br>
              <a:rPr kumimoji="0" lang="it-IT" altLang="it-IT" sz="5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</a:br>
            <a:br>
              <a:rPr kumimoji="0" lang="it-IT" altLang="it-IT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</a:br>
            <a:br>
              <a:rPr kumimoji="0" lang="it-IT" altLang="it-IT" sz="24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</a:br>
            <a:r>
              <a:rPr kumimoji="0" lang="it-IT" altLang="it-IT" sz="24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              </a:t>
            </a:r>
            <a:r>
              <a:rPr kumimoji="0" lang="it-IT" altLang="it-IT" sz="32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/>
                <a:cs typeface="Calibri" panose="020F0502020204030204" pitchFamily="34" charset="0"/>
              </a:rPr>
              <a:t>Abitare i luoghi, strategie di costruzione comunitaria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/>
            </a:pPr>
            <a:r>
              <a:rPr kumimoji="0" lang="it-IT" altLang="it-IT" sz="24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/>
                <a:cs typeface="Calibri" panose="020F0502020204030204" pitchFamily="34" charset="0"/>
              </a:rPr>
              <a:t>«Riflessioni sulla programmazione 2014/2022»</a:t>
            </a: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/>
            </a:pPr>
            <a:endParaRPr kumimoji="0" lang="it-IT" altLang="it-IT" sz="24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/>
              <a:cs typeface="Calibri" panose="020F050202020403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/>
            </a:pPr>
            <a:r>
              <a:rPr kumimoji="0" lang="it-IT" altLang="it-IT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/>
                <a:cs typeface="Calibri" panose="020F0502020204030204" pitchFamily="34" charset="0"/>
              </a:rPr>
              <a:t>Elisabetta Ulivieri, Regione Toscana funzionario EQ «Monitoraggio e Valutazione»</a:t>
            </a: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/>
            </a:pPr>
            <a:endParaRPr kumimoji="0" lang="it-IT" altLang="it-IT" sz="24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/>
              <a:cs typeface="Calibri" panose="020F050202020403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/>
            </a:pPr>
            <a:r>
              <a:rPr kumimoji="0" lang="it-IT" altLang="it-IT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/>
                <a:cs typeface="Calibri" panose="020F0502020204030204" pitchFamily="34" charset="0"/>
              </a:rPr>
              <a:t>20 maggio 2025, Salone delle Feste Borgo a Mozzano</a:t>
            </a:r>
            <a:endParaRPr kumimoji="0" lang="it-IT" altLang="it-IT" sz="24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/>
            </a:pPr>
            <a:endParaRPr kumimoji="0" lang="it-IT" altLang="it-IT" sz="2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/>
            </a:pPr>
            <a:endParaRPr kumimoji="0" lang="it-IT" altLang="it-IT" sz="20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4">
            <a:extLst>
              <a:ext uri="{FF2B5EF4-FFF2-40B4-BE49-F238E27FC236}">
                <a16:creationId xmlns:a16="http://schemas.microsoft.com/office/drawing/2014/main" id="{7DC18971-1FFA-ECD1-90EA-196B879E23EC}"/>
              </a:ext>
            </a:extLst>
          </p:cNvPr>
          <p:cNvSpPr>
            <a:spLocks noChangeShapeType="1"/>
          </p:cNvSpPr>
          <p:nvPr/>
        </p:nvSpPr>
        <p:spPr bwMode="auto">
          <a:xfrm>
            <a:off x="6737350" y="262731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1" name="Line 5">
            <a:extLst>
              <a:ext uri="{FF2B5EF4-FFF2-40B4-BE49-F238E27FC236}">
                <a16:creationId xmlns:a16="http://schemas.microsoft.com/office/drawing/2014/main" id="{74BDF000-1422-3FF1-6EF4-F5E93C39644A}"/>
              </a:ext>
            </a:extLst>
          </p:cNvPr>
          <p:cNvSpPr>
            <a:spLocks noChangeShapeType="1"/>
          </p:cNvSpPr>
          <p:nvPr/>
        </p:nvSpPr>
        <p:spPr bwMode="auto">
          <a:xfrm>
            <a:off x="6737350" y="3111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2" name="Line 6">
            <a:extLst>
              <a:ext uri="{FF2B5EF4-FFF2-40B4-BE49-F238E27FC236}">
                <a16:creationId xmlns:a16="http://schemas.microsoft.com/office/drawing/2014/main" id="{12DED1CB-3495-B200-35D3-9D0F45C272F6}"/>
              </a:ext>
            </a:extLst>
          </p:cNvPr>
          <p:cNvSpPr>
            <a:spLocks noChangeShapeType="1"/>
          </p:cNvSpPr>
          <p:nvPr/>
        </p:nvSpPr>
        <p:spPr bwMode="auto">
          <a:xfrm>
            <a:off x="7829550" y="3111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3" name="Line 7">
            <a:extLst>
              <a:ext uri="{FF2B5EF4-FFF2-40B4-BE49-F238E27FC236}">
                <a16:creationId xmlns:a16="http://schemas.microsoft.com/office/drawing/2014/main" id="{9ADF4224-BDD6-0E67-5E71-D4509EB5A9EE}"/>
              </a:ext>
            </a:extLst>
          </p:cNvPr>
          <p:cNvSpPr>
            <a:spLocks noChangeShapeType="1"/>
          </p:cNvSpPr>
          <p:nvPr/>
        </p:nvSpPr>
        <p:spPr bwMode="auto">
          <a:xfrm>
            <a:off x="8337550" y="39576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4" name="Line 8">
            <a:extLst>
              <a:ext uri="{FF2B5EF4-FFF2-40B4-BE49-F238E27FC236}">
                <a16:creationId xmlns:a16="http://schemas.microsoft.com/office/drawing/2014/main" id="{DAC03007-81DE-C324-69E3-A689D30B1E4B}"/>
              </a:ext>
            </a:extLst>
          </p:cNvPr>
          <p:cNvSpPr>
            <a:spLocks noChangeShapeType="1"/>
          </p:cNvSpPr>
          <p:nvPr/>
        </p:nvSpPr>
        <p:spPr bwMode="auto">
          <a:xfrm>
            <a:off x="9391650" y="39576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5" name="Line 9">
            <a:extLst>
              <a:ext uri="{FF2B5EF4-FFF2-40B4-BE49-F238E27FC236}">
                <a16:creationId xmlns:a16="http://schemas.microsoft.com/office/drawing/2014/main" id="{3E2DB804-4D62-473A-3769-3593446F8C50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5925" y="33480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6" name="Line 10">
            <a:extLst>
              <a:ext uri="{FF2B5EF4-FFF2-40B4-BE49-F238E27FC236}">
                <a16:creationId xmlns:a16="http://schemas.microsoft.com/office/drawing/2014/main" id="{AE8D2981-DAEB-5806-B7EA-FACBF857A998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5925" y="38322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7" name="Line 11">
            <a:extLst>
              <a:ext uri="{FF2B5EF4-FFF2-40B4-BE49-F238E27FC236}">
                <a16:creationId xmlns:a16="http://schemas.microsoft.com/office/drawing/2014/main" id="{3B2978E1-9BB6-BB14-35CD-C90A9049083F}"/>
              </a:ext>
            </a:extLst>
          </p:cNvPr>
          <p:cNvSpPr>
            <a:spLocks noChangeShapeType="1"/>
          </p:cNvSpPr>
          <p:nvPr/>
        </p:nvSpPr>
        <p:spPr bwMode="auto">
          <a:xfrm>
            <a:off x="7858125" y="38322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8" name="Line 12">
            <a:extLst>
              <a:ext uri="{FF2B5EF4-FFF2-40B4-BE49-F238E27FC236}">
                <a16:creationId xmlns:a16="http://schemas.microsoft.com/office/drawing/2014/main" id="{E59D98AA-498E-7646-C559-D55E26D6DEBD}"/>
              </a:ext>
            </a:extLst>
          </p:cNvPr>
          <p:cNvSpPr>
            <a:spLocks noChangeShapeType="1"/>
          </p:cNvSpPr>
          <p:nvPr/>
        </p:nvSpPr>
        <p:spPr bwMode="auto">
          <a:xfrm>
            <a:off x="8366125" y="46783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9" name="Line 13">
            <a:extLst>
              <a:ext uri="{FF2B5EF4-FFF2-40B4-BE49-F238E27FC236}">
                <a16:creationId xmlns:a16="http://schemas.microsoft.com/office/drawing/2014/main" id="{D8523AAE-DBC1-5019-4199-0FE9E1B6F2DD}"/>
              </a:ext>
            </a:extLst>
          </p:cNvPr>
          <p:cNvSpPr>
            <a:spLocks noChangeShapeType="1"/>
          </p:cNvSpPr>
          <p:nvPr/>
        </p:nvSpPr>
        <p:spPr bwMode="auto">
          <a:xfrm>
            <a:off x="9420225" y="46783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20" name="Line 14">
            <a:extLst>
              <a:ext uri="{FF2B5EF4-FFF2-40B4-BE49-F238E27FC236}">
                <a16:creationId xmlns:a16="http://schemas.microsoft.com/office/drawing/2014/main" id="{2E78EB30-6007-3883-5D75-EAA23E05FDC0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5925" y="33480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21" name="Line 15">
            <a:extLst>
              <a:ext uri="{FF2B5EF4-FFF2-40B4-BE49-F238E27FC236}">
                <a16:creationId xmlns:a16="http://schemas.microsoft.com/office/drawing/2014/main" id="{D271E2AF-5CDA-68D8-B37F-34EA0A6D55F4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5925" y="38322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22" name="Line 16">
            <a:extLst>
              <a:ext uri="{FF2B5EF4-FFF2-40B4-BE49-F238E27FC236}">
                <a16:creationId xmlns:a16="http://schemas.microsoft.com/office/drawing/2014/main" id="{CBA56FA5-6AFE-BEB0-C93F-883B4F467C01}"/>
              </a:ext>
            </a:extLst>
          </p:cNvPr>
          <p:cNvSpPr>
            <a:spLocks noChangeShapeType="1"/>
          </p:cNvSpPr>
          <p:nvPr/>
        </p:nvSpPr>
        <p:spPr bwMode="auto">
          <a:xfrm>
            <a:off x="7858125" y="38322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23" name="Line 17">
            <a:extLst>
              <a:ext uri="{FF2B5EF4-FFF2-40B4-BE49-F238E27FC236}">
                <a16:creationId xmlns:a16="http://schemas.microsoft.com/office/drawing/2014/main" id="{4FD586DC-1A6E-289E-74EA-1111E3643E8E}"/>
              </a:ext>
            </a:extLst>
          </p:cNvPr>
          <p:cNvSpPr>
            <a:spLocks noChangeShapeType="1"/>
          </p:cNvSpPr>
          <p:nvPr/>
        </p:nvSpPr>
        <p:spPr bwMode="auto">
          <a:xfrm>
            <a:off x="8366125" y="46783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24" name="Line 18">
            <a:extLst>
              <a:ext uri="{FF2B5EF4-FFF2-40B4-BE49-F238E27FC236}">
                <a16:creationId xmlns:a16="http://schemas.microsoft.com/office/drawing/2014/main" id="{8D3A2D67-07E4-93FF-CEDE-8B0490254016}"/>
              </a:ext>
            </a:extLst>
          </p:cNvPr>
          <p:cNvSpPr>
            <a:spLocks noChangeShapeType="1"/>
          </p:cNvSpPr>
          <p:nvPr/>
        </p:nvSpPr>
        <p:spPr bwMode="auto">
          <a:xfrm>
            <a:off x="9420225" y="46783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DFE0CF-1154-7700-BBB3-1EC6FF1BF0E6}"/>
              </a:ext>
            </a:extLst>
          </p:cNvPr>
          <p:cNvSpPr txBox="1">
            <a:spLocks/>
          </p:cNvSpPr>
          <p:nvPr/>
        </p:nvSpPr>
        <p:spPr bwMode="auto">
          <a:xfrm>
            <a:off x="552450" y="579438"/>
            <a:ext cx="11179175" cy="4238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alt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Ripartizione delle risorse programmate della SISL per linea finanziaria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t-IT" altLang="it-IT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Parentesi graffa aperta 6">
            <a:extLst>
              <a:ext uri="{FF2B5EF4-FFF2-40B4-BE49-F238E27FC236}">
                <a16:creationId xmlns:a16="http://schemas.microsoft.com/office/drawing/2014/main" id="{0E25C582-8397-9D50-09F9-C892FE058395}"/>
              </a:ext>
            </a:extLst>
          </p:cNvPr>
          <p:cNvSpPr/>
          <p:nvPr/>
        </p:nvSpPr>
        <p:spPr>
          <a:xfrm rot="16200000">
            <a:off x="8804275" y="3424238"/>
            <a:ext cx="679450" cy="2819400"/>
          </a:xfrm>
          <a:prstGeom prst="leftBrace">
            <a:avLst>
              <a:gd name="adj1" fmla="val 8333"/>
              <a:gd name="adj2" fmla="val 58270"/>
            </a:avLst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9BBB59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6F1E263-BC7C-4BD1-CE98-41163B92A663}"/>
              </a:ext>
            </a:extLst>
          </p:cNvPr>
          <p:cNvSpPr txBox="1"/>
          <p:nvPr/>
        </p:nvSpPr>
        <p:spPr>
          <a:xfrm>
            <a:off x="7734300" y="5202238"/>
            <a:ext cx="3676650" cy="587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Massa critica: 73,5%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delle risorse programmate della SISL</a:t>
            </a:r>
          </a:p>
        </p:txBody>
      </p:sp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62054DA4-79B7-733B-6E38-318B50DD6973}"/>
              </a:ext>
            </a:extLst>
          </p:cNvPr>
          <p:cNvGraphicFramePr>
            <a:graphicFrameLocks/>
          </p:cNvGraphicFramePr>
          <p:nvPr/>
        </p:nvGraphicFramePr>
        <p:xfrm>
          <a:off x="1638924" y="1398587"/>
          <a:ext cx="9252913" cy="3380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Freccia in giù 1">
            <a:extLst>
              <a:ext uri="{FF2B5EF4-FFF2-40B4-BE49-F238E27FC236}">
                <a16:creationId xmlns:a16="http://schemas.microsoft.com/office/drawing/2014/main" id="{C861C562-B87E-ED53-AF3F-CC277EDCB056}"/>
              </a:ext>
            </a:extLst>
          </p:cNvPr>
          <p:cNvSpPr/>
          <p:nvPr/>
        </p:nvSpPr>
        <p:spPr>
          <a:xfrm>
            <a:off x="9144000" y="5789613"/>
            <a:ext cx="595313" cy="368300"/>
          </a:xfrm>
          <a:prstGeom prst="downArrow">
            <a:avLst/>
          </a:prstGeom>
          <a:solidFill>
            <a:srgbClr val="60A5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A954F9E-E7F7-05B5-AA5F-09ABE051FE82}"/>
              </a:ext>
            </a:extLst>
          </p:cNvPr>
          <p:cNvSpPr txBox="1"/>
          <p:nvPr/>
        </p:nvSpPr>
        <p:spPr>
          <a:xfrm>
            <a:off x="7804150" y="6213475"/>
            <a:ext cx="36766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Integrazione/</a:t>
            </a:r>
            <a:r>
              <a:rPr kumimoji="0" lang="it-IT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intersettorialità</a:t>
            </a: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941483A8-9BD6-1A3A-260A-80A5534F3E9E}"/>
              </a:ext>
            </a:extLst>
          </p:cNvPr>
          <p:cNvGraphicFramePr>
            <a:graphicFrameLocks noGrp="1"/>
          </p:cNvGraphicFramePr>
          <p:nvPr/>
        </p:nvGraphicFramePr>
        <p:xfrm>
          <a:off x="736600" y="1423988"/>
          <a:ext cx="10555288" cy="2962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5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2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Progetti di Comunità</a:t>
                      </a:r>
                    </a:p>
                  </a:txBody>
                  <a:tcPr marL="44447" marR="444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marL="44447" marR="44447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761">
                <a:tc>
                  <a:txBody>
                    <a:bodyPr/>
                    <a:lstStyle/>
                    <a:p>
                      <a:pPr indent="1270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Comunità del </a:t>
                      </a:r>
                      <a:r>
                        <a:rPr lang="it-IT" sz="2000" dirty="0">
                          <a:solidFill>
                            <a:srgbClr val="99FF6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turismo rurale</a:t>
                      </a: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 turismo sostenibile, turismo di prossimità, turismo lento</a:t>
                      </a:r>
                    </a:p>
                  </a:txBody>
                  <a:tcPr marL="44447" marR="444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44447" marR="44447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761">
                <a:tc>
                  <a:txBody>
                    <a:bodyPr/>
                    <a:lstStyle/>
                    <a:p>
                      <a:pPr indent="1270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Comunità </a:t>
                      </a:r>
                      <a:r>
                        <a:rPr lang="it-IT" sz="2000" b="1" kern="1200" dirty="0">
                          <a:solidFill>
                            <a:srgbClr val="99FF6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dell'identità della memoria</a:t>
                      </a: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 preservazione delle tradizioni, valorizzazione della cultura locale</a:t>
                      </a:r>
                    </a:p>
                  </a:txBody>
                  <a:tcPr marL="44447" marR="444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44447" marR="44447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761">
                <a:tc>
                  <a:txBody>
                    <a:bodyPr/>
                    <a:lstStyle/>
                    <a:p>
                      <a:pPr indent="1270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Comunità di </a:t>
                      </a:r>
                      <a:r>
                        <a:rPr lang="it-IT" sz="2000" b="1" kern="1200" dirty="0">
                          <a:solidFill>
                            <a:srgbClr val="99FF6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accoglienza e inclusione</a:t>
                      </a: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 accoglienza, inclusione sociale, promozione della partecipazione</a:t>
                      </a:r>
                    </a:p>
                  </a:txBody>
                  <a:tcPr marL="44447" marR="444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44447" marR="44447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7761">
                <a:tc>
                  <a:txBody>
                    <a:bodyPr/>
                    <a:lstStyle/>
                    <a:p>
                      <a:pPr indent="1270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Comunità di </a:t>
                      </a:r>
                      <a:r>
                        <a:rPr lang="it-IT" sz="2000" b="1" kern="1200" dirty="0">
                          <a:solidFill>
                            <a:srgbClr val="99FF6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rigenerazione territoriale</a:t>
                      </a: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 rigenerazione di spazi pubblici e privati, valorizzazione patrimonio locale</a:t>
                      </a:r>
                    </a:p>
                  </a:txBody>
                  <a:tcPr marL="44447" marR="444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44447" marR="44447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3EBE9C4-E95B-CA84-E903-2744E9AB58A9}"/>
              </a:ext>
            </a:extLst>
          </p:cNvPr>
          <p:cNvSpPr txBox="1"/>
          <p:nvPr/>
        </p:nvSpPr>
        <p:spPr>
          <a:xfrm>
            <a:off x="1233488" y="350838"/>
            <a:ext cx="7229475" cy="4587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6350" indent="-63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6350" marR="0" lvl="0" indent="-6350" algn="just" defTabSz="914400" rtl="0" eaLnBrk="0" fontAlgn="base" latinLnBrk="0" hangingPunct="0">
              <a:lnSpc>
                <a:spcPct val="103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PROGETTI DI COMUNITA’ - TEMATISMI</a:t>
            </a:r>
          </a:p>
        </p:txBody>
      </p:sp>
      <p:pic>
        <p:nvPicPr>
          <p:cNvPr id="18455" name="Immagine 11">
            <a:extLst>
              <a:ext uri="{FF2B5EF4-FFF2-40B4-BE49-F238E27FC236}">
                <a16:creationId xmlns:a16="http://schemas.microsoft.com/office/drawing/2014/main" id="{C78C9CD0-EF09-7F31-CA7A-6A5ECA3A5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463" y="4670425"/>
            <a:ext cx="3273425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965FFEAD-577A-322B-62AB-9B67C0F17BBF}"/>
              </a:ext>
            </a:extLst>
          </p:cNvPr>
          <p:cNvGraphicFramePr>
            <a:graphicFrameLocks noGrp="1"/>
          </p:cNvGraphicFramePr>
          <p:nvPr/>
        </p:nvGraphicFramePr>
        <p:xfrm>
          <a:off x="188913" y="966788"/>
          <a:ext cx="8728075" cy="933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5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43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74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08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5921">
                <a:tc rowSpan="2">
                  <a:txBody>
                    <a:bodyPr/>
                    <a:lstStyle/>
                    <a:p>
                      <a:r>
                        <a:rPr lang="it-IT" sz="18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Soggetti </a:t>
                      </a:r>
                      <a:r>
                        <a:rPr lang="it-IT" sz="1800" dirty="0" err="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PdC</a:t>
                      </a:r>
                      <a:endParaRPr lang="it-IT" sz="18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9" marR="91439" marT="45753" marB="457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Partner diretti</a:t>
                      </a:r>
                    </a:p>
                  </a:txBody>
                  <a:tcPr marL="91439" marR="91439" marT="45753" marB="457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Partner indiretti</a:t>
                      </a:r>
                    </a:p>
                  </a:txBody>
                  <a:tcPr marL="91439" marR="91439" marT="45753" marB="457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Sostenitori</a:t>
                      </a:r>
                    </a:p>
                  </a:txBody>
                  <a:tcPr marL="91439" marR="91439" marT="45753" marB="457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Totale</a:t>
                      </a:r>
                    </a:p>
                  </a:txBody>
                  <a:tcPr marL="91439" marR="91439" marT="45753" marB="4575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529">
                <a:tc vMerge="1">
                  <a:txBody>
                    <a:bodyPr/>
                    <a:lstStyle/>
                    <a:p>
                      <a:endParaRPr lang="it-IT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</a:t>
                      </a:r>
                    </a:p>
                  </a:txBody>
                  <a:tcPr marL="91439" marR="91439" marT="45753" marB="457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77</a:t>
                      </a:r>
                    </a:p>
                  </a:txBody>
                  <a:tcPr marL="91439" marR="91439" marT="45753" marB="457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</a:t>
                      </a:r>
                    </a:p>
                  </a:txBody>
                  <a:tcPr marL="91439" marR="91439" marT="45753" marB="457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230</a:t>
                      </a:r>
                    </a:p>
                  </a:txBody>
                  <a:tcPr marL="91439" marR="91439" marT="45753" marB="4575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CasellaDiTesto 8">
            <a:extLst>
              <a:ext uri="{FF2B5EF4-FFF2-40B4-BE49-F238E27FC236}">
                <a16:creationId xmlns:a16="http://schemas.microsoft.com/office/drawing/2014/main" id="{F136872F-56CA-BF01-2301-C1C80703AB78}"/>
              </a:ext>
            </a:extLst>
          </p:cNvPr>
          <p:cNvSpPr txBox="1"/>
          <p:nvPr/>
        </p:nvSpPr>
        <p:spPr>
          <a:xfrm>
            <a:off x="1233488" y="350838"/>
            <a:ext cx="7229475" cy="4587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6350" indent="-63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6350" marR="0" lvl="0" indent="-6350" algn="just" defTabSz="914400" rtl="0" eaLnBrk="0" fontAlgn="base" latinLnBrk="0" hangingPunct="0">
              <a:lnSpc>
                <a:spcPct val="103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PROGETTI DI COMUNITA’ – I SOGGETTI</a:t>
            </a:r>
          </a:p>
        </p:txBody>
      </p:sp>
      <p:pic>
        <p:nvPicPr>
          <p:cNvPr id="19480" name="Immagine 10">
            <a:extLst>
              <a:ext uri="{FF2B5EF4-FFF2-40B4-BE49-F238E27FC236}">
                <a16:creationId xmlns:a16="http://schemas.microsoft.com/office/drawing/2014/main" id="{CDB4571C-BE37-2BA0-A296-1927B3367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075" y="109538"/>
            <a:ext cx="3275013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F7D2C3EE-5D44-89DF-6D6B-394DDE176D36}"/>
              </a:ext>
            </a:extLst>
          </p:cNvPr>
          <p:cNvGraphicFramePr>
            <a:graphicFrameLocks/>
          </p:cNvGraphicFramePr>
          <p:nvPr/>
        </p:nvGraphicFramePr>
        <p:xfrm>
          <a:off x="0" y="2647950"/>
          <a:ext cx="5907088" cy="2903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afico 4">
            <a:extLst>
              <a:ext uri="{FF2B5EF4-FFF2-40B4-BE49-F238E27FC236}">
                <a16:creationId xmlns:a16="http://schemas.microsoft.com/office/drawing/2014/main" id="{80E7EFE1-5CB3-FC1A-C084-9F23244D7DD7}"/>
              </a:ext>
            </a:extLst>
          </p:cNvPr>
          <p:cNvGraphicFramePr>
            <a:graphicFrameLocks/>
          </p:cNvGraphicFramePr>
          <p:nvPr/>
        </p:nvGraphicFramePr>
        <p:xfrm>
          <a:off x="5619568" y="2790801"/>
          <a:ext cx="6383520" cy="279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Freccia bidirezionale orizzontale 10">
            <a:extLst>
              <a:ext uri="{FF2B5EF4-FFF2-40B4-BE49-F238E27FC236}">
                <a16:creationId xmlns:a16="http://schemas.microsoft.com/office/drawing/2014/main" id="{13443BD6-727E-7196-CDF7-A739F74C44E3}"/>
              </a:ext>
            </a:extLst>
          </p:cNvPr>
          <p:cNvSpPr/>
          <p:nvPr/>
        </p:nvSpPr>
        <p:spPr>
          <a:xfrm rot="682809">
            <a:off x="2743200" y="2246313"/>
            <a:ext cx="3840163" cy="393700"/>
          </a:xfrm>
          <a:prstGeom prst="leftRightArrow">
            <a:avLst/>
          </a:prstGeom>
          <a:solidFill>
            <a:srgbClr val="BFDF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Freccia bidirezionale verticale 11">
            <a:extLst>
              <a:ext uri="{FF2B5EF4-FFF2-40B4-BE49-F238E27FC236}">
                <a16:creationId xmlns:a16="http://schemas.microsoft.com/office/drawing/2014/main" id="{F4168796-79C4-B4ED-5D60-D29F7EA9D3D1}"/>
              </a:ext>
            </a:extLst>
          </p:cNvPr>
          <p:cNvSpPr/>
          <p:nvPr/>
        </p:nvSpPr>
        <p:spPr>
          <a:xfrm>
            <a:off x="2217738" y="1944688"/>
            <a:ext cx="331787" cy="693737"/>
          </a:xfrm>
          <a:prstGeom prst="upDownArrow">
            <a:avLst/>
          </a:prstGeom>
          <a:solidFill>
            <a:srgbClr val="BFDF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8779884-1E96-E7A8-DCF1-59361598ADAF}"/>
              </a:ext>
            </a:extLst>
          </p:cNvPr>
          <p:cNvSpPr txBox="1"/>
          <p:nvPr/>
        </p:nvSpPr>
        <p:spPr>
          <a:xfrm>
            <a:off x="1812925" y="2752725"/>
            <a:ext cx="8564563" cy="10779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Come favorire la creazione di reti di relazioni?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Il modello del GAL </a:t>
            </a:r>
            <a:r>
              <a:rPr kumimoji="0" lang="it-IT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MontagnAppennino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per i </a:t>
            </a:r>
            <a:r>
              <a:rPr kumimoji="0" lang="it-IT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PdC</a:t>
            </a:r>
            <a:endParaRPr kumimoji="0" lang="it-IT" sz="32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507" name="Immagine 4">
            <a:extLst>
              <a:ext uri="{FF2B5EF4-FFF2-40B4-BE49-F238E27FC236}">
                <a16:creationId xmlns:a16="http://schemas.microsoft.com/office/drawing/2014/main" id="{C4E9527A-9F15-8F56-36E6-4A9DADE6C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675" y="4340225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08A063-FC32-3E1F-CEB1-2F642554930B}"/>
              </a:ext>
            </a:extLst>
          </p:cNvPr>
          <p:cNvSpPr txBox="1"/>
          <p:nvPr/>
        </p:nvSpPr>
        <p:spPr>
          <a:xfrm>
            <a:off x="519113" y="506413"/>
            <a:ext cx="10999787" cy="5754687"/>
          </a:xfrm>
          <a:prstGeom prst="rect">
            <a:avLst/>
          </a:prstGeom>
          <a:ln w="5715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Metodi e strumenti diversi in funzione delle diverse fasi del processo di animazione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Un’idea per il territorio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Point Lab (Covid19)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Open webinar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Brainstorming di Comunità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targettizzazione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portatori di interessi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Feedback informali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Mappa delle idee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Matchmaking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 one to one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Consulenza su progetti di Comunità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Study </a:t>
            </a: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visit</a:t>
            </a: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60A5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Capacity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0A5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building del GAL, no estemporaneità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2531" name="Immagine 6">
            <a:extLst>
              <a:ext uri="{FF2B5EF4-FFF2-40B4-BE49-F238E27FC236}">
                <a16:creationId xmlns:a16="http://schemas.microsoft.com/office/drawing/2014/main" id="{92BCC7C2-91AC-79D1-CACA-3FA659DF4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3224213"/>
            <a:ext cx="422433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1E6C537-DC01-6EEC-482F-BA2D6248C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59589">
            <a:off x="8087401" y="1246876"/>
            <a:ext cx="2962275" cy="1543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337712E-016A-A8DF-C7A7-F53DA6530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09629">
            <a:off x="7986632" y="3578867"/>
            <a:ext cx="3240815" cy="24274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12">
            <a:extLst>
              <a:ext uri="{FF2B5EF4-FFF2-40B4-BE49-F238E27FC236}">
                <a16:creationId xmlns:a16="http://schemas.microsoft.com/office/drawing/2014/main" id="{59CB68B1-6D22-4C4E-BA1E-41F9FCCD4706}"/>
              </a:ext>
            </a:extLst>
          </p:cNvPr>
          <p:cNvSpPr txBox="1">
            <a:spLocks/>
          </p:cNvSpPr>
          <p:nvPr/>
        </p:nvSpPr>
        <p:spPr>
          <a:xfrm>
            <a:off x="492369" y="2305778"/>
            <a:ext cx="5023362" cy="9683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3600" b="1" i="0" u="none" strike="noStrike" kern="14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Dall’istruttoria al saldo: criticità dei Progetti di Comunità </a:t>
            </a:r>
          </a:p>
        </p:txBody>
      </p:sp>
      <p:sp>
        <p:nvSpPr>
          <p:cNvPr id="6" name="Segnaposto testo 14">
            <a:extLst>
              <a:ext uri="{FF2B5EF4-FFF2-40B4-BE49-F238E27FC236}">
                <a16:creationId xmlns:a16="http://schemas.microsoft.com/office/drawing/2014/main" id="{D49C86D1-42DD-089B-E4E6-546619F63CF1}"/>
              </a:ext>
            </a:extLst>
          </p:cNvPr>
          <p:cNvSpPr txBox="1">
            <a:spLocks/>
          </p:cNvSpPr>
          <p:nvPr/>
        </p:nvSpPr>
        <p:spPr>
          <a:xfrm>
            <a:off x="492369" y="4684624"/>
            <a:ext cx="5830610" cy="7293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GAL </a:t>
            </a:r>
            <a:r>
              <a:rPr kumimoji="0" lang="it-IT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MontagnAppennino</a:t>
            </a: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GAL F.A.R. Maremma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Stefano Stranieri/Andrea Brogioni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92BFC56-915F-4249-E676-57FFFE32C1D8}"/>
              </a:ext>
            </a:extLst>
          </p:cNvPr>
          <p:cNvSpPr txBox="1"/>
          <p:nvPr/>
        </p:nvSpPr>
        <p:spPr>
          <a:xfrm>
            <a:off x="492369" y="1708220"/>
            <a:ext cx="3121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Smart Rural </a:t>
            </a:r>
            <a:r>
              <a:rPr kumimoji="0" lang="it-IT" sz="2400" b="1" i="0" u="sng" strike="noStrike" kern="1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LAB</a:t>
            </a:r>
            <a:endParaRPr kumimoji="0" lang="it-IT" sz="2400" b="0" i="0" u="sng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8" name="Segnaposto immagine 7" descr="Immagine che contiene Policromia, arte&#10;&#10;Il contenuto generato dall'IA potrebbe non essere corretto.">
            <a:extLst>
              <a:ext uri="{FF2B5EF4-FFF2-40B4-BE49-F238E27FC236}">
                <a16:creationId xmlns:a16="http://schemas.microsoft.com/office/drawing/2014/main" id="{9578FA8F-7091-7C9D-F630-FF3A7A4F33A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2594" t="1015" r="46422" b="-1015"/>
          <a:stretch/>
        </p:blipFill>
        <p:spPr>
          <a:xfrm>
            <a:off x="7528956" y="1"/>
            <a:ext cx="4663044" cy="6858000"/>
          </a:xfrm>
        </p:spPr>
      </p:pic>
    </p:spTree>
    <p:extLst>
      <p:ext uri="{BB962C8B-B14F-4D97-AF65-F5344CB8AC3E}">
        <p14:creationId xmlns:p14="http://schemas.microsoft.com/office/powerpoint/2010/main" val="242997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F73AD-C190-8D82-39DA-5DF59DD65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CACFA434-B782-5EF9-9DA4-CB18ACE196EC}"/>
              </a:ext>
            </a:extLst>
          </p:cNvPr>
          <p:cNvSpPr txBox="1"/>
          <p:nvPr/>
        </p:nvSpPr>
        <p:spPr>
          <a:xfrm>
            <a:off x="3914198" y="296777"/>
            <a:ext cx="74680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Criticità durante fase di accompagnamento: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7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Capofila e partenariato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4000" b="1" i="0" u="none" strike="noStrike" kern="1200" cap="none" spc="0" normalizeH="0" baseline="0" noProof="0" dirty="0">
              <a:ln>
                <a:noFill/>
              </a:ln>
              <a:solidFill>
                <a:srgbClr val="DDDDDD">
                  <a:lumMod val="50000"/>
                </a:srgb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1CCF8DB0-B62C-3B9A-39B0-144C80C32922}"/>
              </a:ext>
            </a:extLst>
          </p:cNvPr>
          <p:cNvGraphicFramePr>
            <a:graphicFrameLocks noGrp="1"/>
          </p:cNvGraphicFramePr>
          <p:nvPr/>
        </p:nvGraphicFramePr>
        <p:xfrm>
          <a:off x="391235" y="1215125"/>
          <a:ext cx="11409530" cy="482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2186">
                  <a:extLst>
                    <a:ext uri="{9D8B030D-6E8A-4147-A177-3AD203B41FA5}">
                      <a16:colId xmlns:a16="http://schemas.microsoft.com/office/drawing/2014/main" val="2432504013"/>
                    </a:ext>
                  </a:extLst>
                </a:gridCol>
                <a:gridCol w="5527344">
                  <a:extLst>
                    <a:ext uri="{9D8B030D-6E8A-4147-A177-3AD203B41FA5}">
                      <a16:colId xmlns:a16="http://schemas.microsoft.com/office/drawing/2014/main" val="296941474"/>
                    </a:ext>
                  </a:extLst>
                </a:gridCol>
              </a:tblGrid>
              <a:tr h="418362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CRITICITA’</a:t>
                      </a:r>
                    </a:p>
                  </a:txBody>
                  <a:tcPr>
                    <a:solidFill>
                      <a:srgbClr val="184F2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SOLUZIONE SPERIMENTATA</a:t>
                      </a:r>
                    </a:p>
                  </a:txBody>
                  <a:tcPr>
                    <a:solidFill>
                      <a:srgbClr val="184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541820"/>
                  </a:ext>
                </a:extLst>
              </a:tr>
              <a:tr h="74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Debolezza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di alcune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tipologie di partner 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che non si erano mai approcciati ai bandi del GAL ed hanno pertanto scarsa conoscenza delle regole previste dai fondi FEASR (ad esempio APS, ODV, circoli ARCI, cooperative, ASBUC, ecc)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Accompagnamento anche in fase di redazione della proposta (definizione contributo, soggetti beneficiari, spese, cronoprogramma)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94612"/>
                  </a:ext>
                </a:extLst>
              </a:tr>
              <a:tr h="584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Complessità nel </a:t>
                      </a:r>
                      <a:r>
                        <a:rPr lang="it-IT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coordinamento di partenariati </a:t>
                      </a: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composti da differenti soggetti sia pubblici che privati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Accompagnamento e momenti laboratoriali per condividere obiettivi e gestione del partenariato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6354675"/>
                  </a:ext>
                </a:extLst>
              </a:tr>
              <a:tr h="584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Difficoltà nell’individuazione del </a:t>
                      </a:r>
                      <a:r>
                        <a:rPr lang="it-IT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soggetto capofila </a:t>
                      </a: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dei PDC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In fase di accompagnamento il capofila privato è stato spesso sostituito con capofila pubblico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6560466"/>
                  </a:ext>
                </a:extLst>
              </a:tr>
              <a:tr h="4183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Scarso coinvolgimento dei </a:t>
                      </a:r>
                      <a:r>
                        <a:rPr lang="it-IT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giovani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NON RISOLTO - Criticità da affrontare nel nuovo bando PdC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87740"/>
                  </a:ext>
                </a:extLst>
              </a:tr>
              <a:tr h="343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Scarsa abitudine del territorio a lavorare su </a:t>
                      </a:r>
                      <a:r>
                        <a:rPr lang="it-IT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progetti complessi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Accompagnamento e momenti laboratoriali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292573"/>
                  </a:ext>
                </a:extLst>
              </a:tr>
              <a:tr h="343859">
                <a:tc>
                  <a:txBody>
                    <a:bodyPr/>
                    <a:lstStyle/>
                    <a:p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Mancanza di </a:t>
                      </a:r>
                      <a:r>
                        <a:rPr lang="it-IT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competenze di co-progettazione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Accompagnamento e momenti laboratoriali 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2072393"/>
                  </a:ext>
                </a:extLst>
              </a:tr>
              <a:tr h="8102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Difficoltà nella </a:t>
                      </a:r>
                      <a:r>
                        <a:rPr lang="it-IT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raccolta della documentazione tecnica e amministrativa </a:t>
                      </a: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necessaria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Accompagnamento nella preparazione documentazione progettuale (permessi a costruire, autorizzazioni, preventivi, computi metrici, documentazione inerente la disponibilità del bene e dichiarazioni varie)</a:t>
                      </a:r>
                      <a:endParaRPr lang="it-IT" sz="1400" dirty="0"/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803720"/>
                  </a:ext>
                </a:extLst>
              </a:tr>
              <a:tr h="584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Rallentamenti legati alla creazione dei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fascicoli ARTEA e UTE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per ciascun beneficiario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Individuazione di tecnici di supporto ai partenariati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666744"/>
                  </a:ext>
                </a:extLst>
              </a:tr>
            </a:tbl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C0B3A9EB-E7D6-6387-E764-5421F343EE1E}"/>
              </a:ext>
            </a:extLst>
          </p:cNvPr>
          <p:cNvSpPr txBox="1"/>
          <p:nvPr/>
        </p:nvSpPr>
        <p:spPr>
          <a:xfrm>
            <a:off x="657368" y="291795"/>
            <a:ext cx="70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400" b="1" i="0" u="none" strike="noStrike" kern="1200" cap="none" spc="0" normalizeH="0" baseline="0" noProof="0" dirty="0">
                <a:ln>
                  <a:noFill/>
                </a:ln>
                <a:solidFill>
                  <a:srgbClr val="16615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37949958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D8FE66FF-466B-7938-D5F7-6B4EF45427CE}"/>
              </a:ext>
            </a:extLst>
          </p:cNvPr>
          <p:cNvSpPr txBox="1"/>
          <p:nvPr/>
        </p:nvSpPr>
        <p:spPr>
          <a:xfrm>
            <a:off x="1063625" y="5034005"/>
            <a:ext cx="10064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0" dirty="0">
                <a:solidFill>
                  <a:schemeClr val="bg2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GAL Montagna Appennino e GAL F.A.R. Maremma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C1E2B2E-228B-5038-6D96-E28CEE055D3C}"/>
              </a:ext>
            </a:extLst>
          </p:cNvPr>
          <p:cNvSpPr txBox="1"/>
          <p:nvPr/>
        </p:nvSpPr>
        <p:spPr>
          <a:xfrm>
            <a:off x="1063625" y="2788412"/>
            <a:ext cx="100647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chemeClr val="bg2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 Progetti di Rigenerazione delle Comunità</a:t>
            </a:r>
          </a:p>
          <a:p>
            <a:pPr algn="ctr"/>
            <a:r>
              <a:rPr lang="it-IT" sz="3000" b="1" i="1" dirty="0">
                <a:solidFill>
                  <a:schemeClr val="bg2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Un primo bilancio in itinere</a:t>
            </a:r>
          </a:p>
        </p:txBody>
      </p:sp>
    </p:spTree>
    <p:extLst>
      <p:ext uri="{BB962C8B-B14F-4D97-AF65-F5344CB8AC3E}">
        <p14:creationId xmlns:p14="http://schemas.microsoft.com/office/powerpoint/2010/main" val="4125565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3FBD2-B63F-6E31-DF56-817CA50D1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EA806BD-1150-DEAF-FA0C-61715938EEFF}"/>
              </a:ext>
            </a:extLst>
          </p:cNvPr>
          <p:cNvSpPr txBox="1"/>
          <p:nvPr/>
        </p:nvSpPr>
        <p:spPr>
          <a:xfrm>
            <a:off x="3914198" y="296777"/>
            <a:ext cx="74680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Criticità durante fase di accompagnamento: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7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Procedura (GAL, ADG, ARTEA)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4000" b="1" i="0" u="none" strike="noStrike" kern="1200" cap="none" spc="0" normalizeH="0" baseline="0" noProof="0" dirty="0">
              <a:ln>
                <a:noFill/>
              </a:ln>
              <a:solidFill>
                <a:srgbClr val="DDDDDD">
                  <a:lumMod val="50000"/>
                </a:srgb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F29F26C-4C60-E50E-A2C5-0B121DAE28B4}"/>
              </a:ext>
            </a:extLst>
          </p:cNvPr>
          <p:cNvSpPr txBox="1"/>
          <p:nvPr/>
        </p:nvSpPr>
        <p:spPr>
          <a:xfrm>
            <a:off x="657368" y="196261"/>
            <a:ext cx="70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400" b="1" i="0" u="none" strike="noStrike" kern="1200" cap="none" spc="0" normalizeH="0" baseline="0" noProof="0" dirty="0">
                <a:ln>
                  <a:noFill/>
                </a:ln>
                <a:solidFill>
                  <a:srgbClr val="16615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2</a:t>
            </a:r>
          </a:p>
        </p:txBody>
      </p:sp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26B9CC25-4194-DDED-D2D8-44953AF3C42A}"/>
              </a:ext>
            </a:extLst>
          </p:cNvPr>
          <p:cNvGraphicFramePr>
            <a:graphicFrameLocks noGrp="1"/>
          </p:cNvGraphicFramePr>
          <p:nvPr/>
        </p:nvGraphicFramePr>
        <p:xfrm>
          <a:off x="343469" y="1268371"/>
          <a:ext cx="11505062" cy="4786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4370">
                  <a:extLst>
                    <a:ext uri="{9D8B030D-6E8A-4147-A177-3AD203B41FA5}">
                      <a16:colId xmlns:a16="http://schemas.microsoft.com/office/drawing/2014/main" val="2432504013"/>
                    </a:ext>
                  </a:extLst>
                </a:gridCol>
                <a:gridCol w="5460692">
                  <a:extLst>
                    <a:ext uri="{9D8B030D-6E8A-4147-A177-3AD203B41FA5}">
                      <a16:colId xmlns:a16="http://schemas.microsoft.com/office/drawing/2014/main" val="296941474"/>
                    </a:ext>
                  </a:extLst>
                </a:gridCol>
              </a:tblGrid>
              <a:tr h="451696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CRITICITA’</a:t>
                      </a:r>
                    </a:p>
                  </a:txBody>
                  <a:tcPr>
                    <a:solidFill>
                      <a:srgbClr val="184F2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SOLUZIONE SPERIMENTATA</a:t>
                      </a:r>
                    </a:p>
                  </a:txBody>
                  <a:tcPr>
                    <a:solidFill>
                      <a:srgbClr val="184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541820"/>
                  </a:ext>
                </a:extLst>
              </a:tr>
              <a:tr h="5966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Difficoltà legate all’applicazione di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alcune regole delle Disposizioni Comuni 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ai PdC (es. divieto di rendicontazione di fatture intestate a soggetti componenti gli organi direttivi del beneficiario, inclusi parenti e affini fino al II grado)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400" dirty="0"/>
                        <a:t>Inserimento di una deroga specifica alle Disposizioni Comuni per l’attuazione dei PdC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181263"/>
                  </a:ext>
                </a:extLst>
              </a:tr>
              <a:tr h="5966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Difficoltà nella gestione delle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due fasi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previste dal bando che ha allungato notevolmente i tempi delle procedure determinando perdita entusiasmo/fiducia/partecipazione/stress risorsa tempo, impatto economico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NON RISOLTO - Criticità da affrontare nel nuovo bando PdC</a:t>
                      </a:r>
                    </a:p>
                    <a:p>
                      <a:endParaRPr lang="it-IT" sz="1400" dirty="0"/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94612"/>
                  </a:ext>
                </a:extLst>
              </a:tr>
              <a:tr h="5091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Difficoltà nel trovare il collegamento tra le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voci di spesa 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 di intervento previsti dai progetti e le voci di spesa e di intervento previsti dal FEASR e dai vari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articoli del Reg. 1305/2013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attivati con il bando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Fornito file </a:t>
                      </a:r>
                      <a:r>
                        <a:rPr lang="it-IT" sz="140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xls</a:t>
                      </a: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di collegamento interventi/spese-Articoli del Reg UE 1305/2013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6354675"/>
                  </a:ext>
                </a:extLst>
              </a:tr>
              <a:tr h="419874">
                <a:tc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Criteri di selezione 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troppo stringenti previsti nella fase I dell’idea preliminare 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NON RISOLTO - Criticità da affrontare nel nuovo bando PdC</a:t>
                      </a:r>
                    </a:p>
                    <a:p>
                      <a:pPr marL="0" algn="l" defTabSz="914400" rtl="0" eaLnBrk="1" latinLnBrk="0" hangingPunct="1"/>
                      <a:endParaRPr lang="it-IT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6560466"/>
                  </a:ext>
                </a:extLst>
              </a:tr>
              <a:tr h="6388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Complessità amministrativa </a:t>
                      </a: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nei controlli a cura dell’organismo pagatore (soprattutto antimafia)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NON RISOLTO - Verifiche antimafia (su tutti i partecipanti indipendentemente dal valore del contributo), istruttoria anticipi sotto condizione sospensiva solo allo scadere dei 30 giorni 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87740"/>
                  </a:ext>
                </a:extLst>
              </a:tr>
              <a:tr h="8910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Difficoltà nella preparazione, compilazione e condivisione della modulistica con ARTEA </a:t>
                      </a: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vista la grande complessità e varietà dei progetti e dei soggetti partner e la necessità di costruire una modulistica comune per i 6 GAL della Toscana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NON RISOLTO - Criticità da affrontare nel nuovo bando PdC</a:t>
                      </a:r>
                    </a:p>
                    <a:p>
                      <a:endParaRPr lang="it-IT" sz="1400" dirty="0"/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292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1364919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63F66-C5EF-EA98-0351-6C629B44D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7B9E9EAE-0B17-5D30-D51D-D61C9B673B31}"/>
              </a:ext>
            </a:extLst>
          </p:cNvPr>
          <p:cNvSpPr txBox="1"/>
          <p:nvPr/>
        </p:nvSpPr>
        <p:spPr>
          <a:xfrm>
            <a:off x="657368" y="184666"/>
            <a:ext cx="70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400" b="1" i="0" u="none" strike="noStrike" kern="1200" cap="none" spc="0" normalizeH="0" baseline="0" noProof="0" dirty="0">
                <a:ln>
                  <a:noFill/>
                </a:ln>
                <a:solidFill>
                  <a:srgbClr val="16615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57B7C94-8E84-53CC-6F6A-7077F1864585}"/>
              </a:ext>
            </a:extLst>
          </p:cNvPr>
          <p:cNvSpPr txBox="1"/>
          <p:nvPr/>
        </p:nvSpPr>
        <p:spPr>
          <a:xfrm>
            <a:off x="2917185" y="276999"/>
            <a:ext cx="8461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Criticità durante la gestione dei progetti (dall’istruttoria al saldo):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7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Capofila e partenariato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66B2FDC4-A486-8AB8-42AD-756648678607}"/>
              </a:ext>
            </a:extLst>
          </p:cNvPr>
          <p:cNvGraphicFramePr>
            <a:graphicFrameLocks noGrp="1"/>
          </p:cNvGraphicFramePr>
          <p:nvPr/>
        </p:nvGraphicFramePr>
        <p:xfrm>
          <a:off x="741814" y="1337407"/>
          <a:ext cx="10462123" cy="4183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2327">
                  <a:extLst>
                    <a:ext uri="{9D8B030D-6E8A-4147-A177-3AD203B41FA5}">
                      <a16:colId xmlns:a16="http://schemas.microsoft.com/office/drawing/2014/main" val="2432504013"/>
                    </a:ext>
                  </a:extLst>
                </a:gridCol>
                <a:gridCol w="5229796">
                  <a:extLst>
                    <a:ext uri="{9D8B030D-6E8A-4147-A177-3AD203B41FA5}">
                      <a16:colId xmlns:a16="http://schemas.microsoft.com/office/drawing/2014/main" val="296941474"/>
                    </a:ext>
                  </a:extLst>
                </a:gridCol>
              </a:tblGrid>
              <a:tr h="432224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CRITICITA’</a:t>
                      </a:r>
                    </a:p>
                  </a:txBody>
                  <a:tcPr>
                    <a:solidFill>
                      <a:srgbClr val="184F2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SOLUZIONE SPERIMENTATA</a:t>
                      </a:r>
                    </a:p>
                  </a:txBody>
                  <a:tcPr>
                    <a:solidFill>
                      <a:srgbClr val="184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541820"/>
                  </a:ext>
                </a:extLst>
              </a:tr>
              <a:tr h="3206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 Narrow" panose="020B0604020202020204" pitchFamily="34" charset="0"/>
                        </a:rPr>
                        <a:t>Difficoltà nella </a:t>
                      </a:r>
                      <a:r>
                        <a:rPr lang="it-IT" sz="1400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 Narrow" panose="020B0604020202020204" pitchFamily="34" charset="0"/>
                        </a:rPr>
                        <a:t>raccolta e archiviazione della documentazione tecnica e amministrativa</a:t>
                      </a:r>
                      <a:r>
                        <a:rPr lang="it-IT" sz="1400" b="0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 Narrow" panose="020B0604020202020204" pitchFamily="34" charset="0"/>
                        </a:rPr>
                        <a:t> di progetto </a:t>
                      </a:r>
                      <a:endParaRPr lang="it-IT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Arial Narrow" panose="020B0604020202020204" pitchFamily="34" charset="0"/>
                        </a:rPr>
                        <a:t>Predisposto file di </a:t>
                      </a:r>
                      <a:r>
                        <a:rPr lang="it-IT" sz="1400" b="0" i="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Arial Narrow" panose="020B0604020202020204" pitchFamily="34" charset="0"/>
                        </a:rPr>
                        <a:t>excel</a:t>
                      </a:r>
                      <a:r>
                        <a:rPr lang="it-IT" sz="1400" b="0" i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Arial Narrow" panose="020B0604020202020204" pitchFamily="34" charset="0"/>
                        </a:rPr>
                        <a:t> di monitoraggio e cartella DRIVE condivisa al fine di facilitare questa fase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94612"/>
                  </a:ext>
                </a:extLst>
              </a:tr>
              <a:tr h="852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Narrow" panose="020B0604020202020204" pitchFamily="34" charset="0"/>
                        </a:rPr>
                        <a:t>Problemi legati alla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Narrow" panose="020B0604020202020204" pitchFamily="34" charset="0"/>
                        </a:rPr>
                        <a:t>scarsa liquidità delle piccole Associazioni 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Narrow" panose="020B0604020202020204" pitchFamily="34" charset="0"/>
                        </a:rPr>
                        <a:t>e pertanto alla difficoltà di anticipare le risorse</a:t>
                      </a:r>
                      <a:endParaRPr lang="it-IT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400" b="0" i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</a:rPr>
                        <a:t>Possibilità di ripartizione dell’anticipo secondo le necessità dei singoli e non in maniera proporzionale (fino al massimo dell’80% del singolo contributo nel rispetto del 50% del contributo complessivo)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6354675"/>
                  </a:ext>
                </a:extLst>
              </a:tr>
              <a:tr h="852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 Narrow" panose="020B0604020202020204" pitchFamily="34" charset="0"/>
                        </a:rPr>
                        <a:t>Diffico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Narrow" panose="020B0604020202020204" pitchFamily="34" charset="0"/>
                        </a:rPr>
                        <a:t>ltà nella stipula delle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Narrow" panose="020B0604020202020204" pitchFamily="34" charset="0"/>
                        </a:rPr>
                        <a:t>fideiussioni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Narrow" panose="020B0604020202020204" pitchFamily="34" charset="0"/>
                        </a:rPr>
                        <a:t> necessarie per richiedere l’anticipo</a:t>
                      </a:r>
                      <a:endParaRPr lang="it-IT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it-IT" sz="1400" b="0" i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Sostituzione del capofila privato con capofila pubblico oppure attenta valutazione della liquidità (prospetto di liquidità elaborato e condiviso con il partenariato)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6560466"/>
                  </a:ext>
                </a:extLst>
              </a:tr>
              <a:tr h="852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Narrow" panose="020B0604020202020204" pitchFamily="34" charset="0"/>
                        </a:rPr>
                        <a:t>Difficoltà nel rispetto del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Narrow" panose="020B0604020202020204" pitchFamily="34" charset="0"/>
                        </a:rPr>
                        <a:t>cronoprogramma</a:t>
                      </a: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Narrow" panose="020B0604020202020204" pitchFamily="34" charset="0"/>
                        </a:rPr>
                        <a:t> previsto nel progetto definitivo, soprattutto per quanto concerne le procedure amministrative dei partner pubblici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NON RISOLTO - Criticità da affrontare nel nuovo bando PdC</a:t>
                      </a:r>
                    </a:p>
                    <a:p>
                      <a:endParaRPr lang="it-IT" sz="1400" dirty="0"/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87740"/>
                  </a:ext>
                </a:extLst>
              </a:tr>
              <a:tr h="674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Necessità di </a:t>
                      </a:r>
                      <a:r>
                        <a:rPr lang="it-IT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adattare il progetto in corso d’opera</a:t>
                      </a:r>
                    </a:p>
                  </a:txBody>
                  <a:tcPr>
                    <a:solidFill>
                      <a:srgbClr val="B5C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NON RISOLTO - Criticità da affrontare nel nuovo bando PdC</a:t>
                      </a:r>
                    </a:p>
                    <a:p>
                      <a:endParaRPr lang="it-IT" sz="1400" dirty="0"/>
                    </a:p>
                  </a:txBody>
                  <a:tcPr>
                    <a:solidFill>
                      <a:srgbClr val="B5C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292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0106604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444F334-0964-9541-80F7-BC6EB668A606}"/>
              </a:ext>
            </a:extLst>
          </p:cNvPr>
          <p:cNvSpPr txBox="1"/>
          <p:nvPr/>
        </p:nvSpPr>
        <p:spPr>
          <a:xfrm>
            <a:off x="3921908" y="2513707"/>
            <a:ext cx="4239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I progetti di comunità sono l’avvio di un processo pensato, voluto, condiviso da una comunità che si proietta oltre il classico termine di fine Lavori. Saper sostenere e far crescere questo aspetto fin dall’ideazione è fondamentale.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8805397-6CDD-D147-B898-6928C2274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 rot="10800000">
            <a:off x="8072620" y="3727176"/>
            <a:ext cx="354870" cy="35487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6E375CF1-DF95-C22D-FF6B-E01600F69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3478659" y="2372169"/>
            <a:ext cx="354870" cy="35487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384988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B2996-BA67-AC07-2163-8EC52C42C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Il contenuto generato dall'IA potrebbe non essere corretto.">
            <a:extLst>
              <a:ext uri="{FF2B5EF4-FFF2-40B4-BE49-F238E27FC236}">
                <a16:creationId xmlns:a16="http://schemas.microsoft.com/office/drawing/2014/main" id="{1131D858-B1D5-56D9-373A-C965E541D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023" y="377505"/>
            <a:ext cx="10588254" cy="505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0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schermata, Carattere, menu&#10;&#10;Descrizione generata automaticamente">
            <a:extLst>
              <a:ext uri="{FF2B5EF4-FFF2-40B4-BE49-F238E27FC236}">
                <a16:creationId xmlns:a16="http://schemas.microsoft.com/office/drawing/2014/main" id="{082A9062-4DE6-1889-6714-49174265F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938" y="254000"/>
            <a:ext cx="10431884" cy="554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6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, design&#10;&#10;Descrizione generata automaticamente">
            <a:extLst>
              <a:ext uri="{FF2B5EF4-FFF2-40B4-BE49-F238E27FC236}">
                <a16:creationId xmlns:a16="http://schemas.microsoft.com/office/drawing/2014/main" id="{C02C0316-5894-6913-D18A-58EF6CEFE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719" y="71120"/>
            <a:ext cx="10362907" cy="60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3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4E225-A01D-3BA2-133F-7BA1025FD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934AD79-8BE5-DC35-407E-79FC29EF3441}"/>
              </a:ext>
            </a:extLst>
          </p:cNvPr>
          <p:cNvSpPr txBox="1"/>
          <p:nvPr/>
        </p:nvSpPr>
        <p:spPr>
          <a:xfrm>
            <a:off x="3266341" y="84360"/>
            <a:ext cx="9682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Il processo di attuazione dei PDC</a:t>
            </a:r>
          </a:p>
        </p:txBody>
      </p:sp>
      <p:graphicFrame>
        <p:nvGraphicFramePr>
          <p:cNvPr id="3" name="Diagramma 2">
            <a:extLst>
              <a:ext uri="{FF2B5EF4-FFF2-40B4-BE49-F238E27FC236}">
                <a16:creationId xmlns:a16="http://schemas.microsoft.com/office/drawing/2014/main" id="{9C08D5D6-0B5A-1224-0002-F0EBD381E925}"/>
              </a:ext>
            </a:extLst>
          </p:cNvPr>
          <p:cNvGraphicFramePr/>
          <p:nvPr/>
        </p:nvGraphicFramePr>
        <p:xfrm>
          <a:off x="1618488" y="669135"/>
          <a:ext cx="10415016" cy="2650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F033038E-C8AE-D1CC-18BD-E98BA9B8FF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9405316"/>
              </p:ext>
            </p:extLst>
          </p:nvPr>
        </p:nvGraphicFramePr>
        <p:xfrm>
          <a:off x="1618488" y="3178428"/>
          <a:ext cx="10415016" cy="281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3505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488E1C4-FAA5-794B-B093-96E8AAC505D5}"/>
              </a:ext>
            </a:extLst>
          </p:cNvPr>
          <p:cNvSpPr txBox="1"/>
          <p:nvPr/>
        </p:nvSpPr>
        <p:spPr>
          <a:xfrm>
            <a:off x="4005903" y="2620567"/>
            <a:ext cx="24964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Reti di fiducia generate, attivate e valorizzate grazie alla condivisione di nuovi approcci alla progettazione.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Arial Narrow" panose="020B06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55D588F-EA7D-81FD-A1FB-9DBF0FE54A72}"/>
              </a:ext>
            </a:extLst>
          </p:cNvPr>
          <p:cNvSpPr txBox="1"/>
          <p:nvPr/>
        </p:nvSpPr>
        <p:spPr>
          <a:xfrm>
            <a:off x="4158302" y="1543349"/>
            <a:ext cx="778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Dal report di valutazione a cura di Annalisa Spalazz</a:t>
            </a:r>
            <a:r>
              <a:rPr lang="it-IT" sz="1400" b="1" dirty="0">
                <a:solidFill>
                  <a:prstClr val="white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 e Greta Gaspari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CDE578-21D1-D493-8FE4-5A7D8AD0CD82}"/>
              </a:ext>
            </a:extLst>
          </p:cNvPr>
          <p:cNvSpPr txBox="1"/>
          <p:nvPr/>
        </p:nvSpPr>
        <p:spPr>
          <a:xfrm>
            <a:off x="4005903" y="2053741"/>
            <a:ext cx="2496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ea typeface="Roboto" panose="02000000000000000000" pitchFamily="2" charset="0"/>
                <a:cs typeface="Lato" panose="020F0502020204030203" pitchFamily="34" charset="0"/>
              </a:rPr>
              <a:t>Capitale sociale generato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087A768-D0F8-6FF6-004D-57A29DBC6CB1}"/>
              </a:ext>
            </a:extLst>
          </p:cNvPr>
          <p:cNvSpPr txBox="1"/>
          <p:nvPr/>
        </p:nvSpPr>
        <p:spPr>
          <a:xfrm>
            <a:off x="4158302" y="541925"/>
            <a:ext cx="778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Una prima valutazione in itinere – risultati del laboratorio effetto LEADER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AB07ACE-E0F5-71C2-4384-E35A8E8BC415}"/>
              </a:ext>
            </a:extLst>
          </p:cNvPr>
          <p:cNvSpPr txBox="1"/>
          <p:nvPr/>
        </p:nvSpPr>
        <p:spPr>
          <a:xfrm>
            <a:off x="3190794" y="655331"/>
            <a:ext cx="70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108170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5E0043B-78BB-8F72-43D9-4E80739B9358}"/>
              </a:ext>
            </a:extLst>
          </p:cNvPr>
          <p:cNvSpPr txBox="1"/>
          <p:nvPr/>
        </p:nvSpPr>
        <p:spPr>
          <a:xfrm>
            <a:off x="6801653" y="2053741"/>
            <a:ext cx="1834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ea typeface="Roboto" panose="02000000000000000000" pitchFamily="2" charset="0"/>
                <a:cs typeface="Lato" panose="020F0502020204030203" pitchFamily="34" charset="0"/>
              </a:rPr>
              <a:t>Governance sociale rinnovata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833745C-0DF3-4D68-53EF-BE9B0C504490}"/>
              </a:ext>
            </a:extLst>
          </p:cNvPr>
          <p:cNvSpPr txBox="1"/>
          <p:nvPr/>
        </p:nvSpPr>
        <p:spPr>
          <a:xfrm>
            <a:off x="9771144" y="2050141"/>
            <a:ext cx="1834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ea typeface="Roboto" panose="02000000000000000000" pitchFamily="2" charset="0"/>
                <a:cs typeface="Lato" panose="020F0502020204030203" pitchFamily="34" charset="0"/>
              </a:rPr>
              <a:t>Risultati e impatti migliorati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EDE06B3-4AE0-2E32-D6F1-6C03B600D6F8}"/>
              </a:ext>
            </a:extLst>
          </p:cNvPr>
          <p:cNvSpPr txBox="1"/>
          <p:nvPr/>
        </p:nvSpPr>
        <p:spPr>
          <a:xfrm>
            <a:off x="6801653" y="4637543"/>
            <a:ext cx="4117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ea typeface="Roboto" panose="02000000000000000000" pitchFamily="2" charset="0"/>
                <a:cs typeface="Lato" panose="020F0502020204030203" pitchFamily="34" charset="0"/>
              </a:rPr>
              <a:t>Raccomandazioni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E951762-0C2F-F53B-FF3B-3B44DE466C49}"/>
              </a:ext>
            </a:extLst>
          </p:cNvPr>
          <p:cNvSpPr txBox="1"/>
          <p:nvPr/>
        </p:nvSpPr>
        <p:spPr>
          <a:xfrm>
            <a:off x="6801653" y="2608471"/>
            <a:ext cx="24964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Processo decisionale attraverso progettazione pubblico-privata e guidata dal GAL prima della presentazione dei progetti.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Arial Narrow" panose="020B0604020202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4B8875B-CBB3-B761-BCAA-62BDDE3589AF}"/>
              </a:ext>
            </a:extLst>
          </p:cNvPr>
          <p:cNvSpPr txBox="1"/>
          <p:nvPr/>
        </p:nvSpPr>
        <p:spPr>
          <a:xfrm>
            <a:off x="9771144" y="2620567"/>
            <a:ext cx="24964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Rafforzamento dei legami di rete anche ad attori solitamente non coinvolti nella progettazione dei GAL e gestione innovativa di progetti come parte di processo.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Arial Narrow" panose="020B0604020202020204" pitchFamily="34" charset="0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48CF78B-DD17-4F89-7374-5707BEDC87CC}"/>
              </a:ext>
            </a:extLst>
          </p:cNvPr>
          <p:cNvSpPr txBox="1"/>
          <p:nvPr/>
        </p:nvSpPr>
        <p:spPr>
          <a:xfrm>
            <a:off x="4572000" y="5006875"/>
            <a:ext cx="70334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Favorire il supporto al confronto tra partner dei diversi progetti attraverso incontri dedicati.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it-IT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Formare persone sul posto nella gestione delle reti come futura progettazione, organizzando eventi di formazione mirati alla gestione attiva ed efficiente delle reti.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 Narrow" panose="020B0604020202020204" pitchFamily="34" charset="0"/>
              </a:rPr>
              <a:t>Considerare diverse </a:t>
            </a:r>
            <a:r>
              <a:rPr lang="it-IT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  <a:cs typeface="Arial Narrow" panose="020B0604020202020204" pitchFamily="34" charset="0"/>
              </a:rPr>
              <a:t>forme di gestione degli spazi rigenerati, non necessariamente di stampo imprenditoriale.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Arial Narrow" panose="020B0604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00D424F-9B59-B0CD-5B39-5886DFFAD8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516" t="6325" r="5610" b="13021"/>
          <a:stretch/>
        </p:blipFill>
        <p:spPr>
          <a:xfrm>
            <a:off x="117694" y="3775037"/>
            <a:ext cx="4454306" cy="276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01276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FC93113-3832-66F9-D373-C46041CFE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016" y="302004"/>
            <a:ext cx="8256509" cy="617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51991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48FFE-56B8-F929-74D2-01A446FBE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31052860-5BB4-E3DE-3A4A-C06EC320CA3A}"/>
              </a:ext>
            </a:extLst>
          </p:cNvPr>
          <p:cNvSpPr txBox="1"/>
          <p:nvPr/>
        </p:nvSpPr>
        <p:spPr>
          <a:xfrm>
            <a:off x="2285630" y="160014"/>
            <a:ext cx="70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108170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76DED79-F377-E9B2-BA77-7419DC5DBCEB}"/>
              </a:ext>
            </a:extLst>
          </p:cNvPr>
          <p:cNvSpPr txBox="1"/>
          <p:nvPr/>
        </p:nvSpPr>
        <p:spPr>
          <a:xfrm>
            <a:off x="2985994" y="389525"/>
            <a:ext cx="84619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200" b="1" dirty="0">
                <a:solidFill>
                  <a:schemeClr val="bg2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Una prima valutazione in itinere –  risultati del laboratorio effetto LEADER</a:t>
            </a:r>
          </a:p>
          <a:p>
            <a:pPr algn="just"/>
            <a:endParaRPr lang="it-IT" sz="3200" b="1" dirty="0">
              <a:solidFill>
                <a:schemeClr val="bg2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DEB459ED-89A3-3064-16C4-EE1896BFE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90" y="1773572"/>
            <a:ext cx="6717402" cy="415375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A615512-9FCA-EF5F-19D5-60F498A80BCD}"/>
              </a:ext>
            </a:extLst>
          </p:cNvPr>
          <p:cNvSpPr txBox="1"/>
          <p:nvPr/>
        </p:nvSpPr>
        <p:spPr>
          <a:xfrm>
            <a:off x="3114593" y="5796523"/>
            <a:ext cx="7783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100" dirty="0">
                <a:solidFill>
                  <a:srgbClr val="3D707F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Grafico d</a:t>
            </a:r>
            <a:r>
              <a:rPr kumimoji="0" lang="it-IT" sz="1100" i="0" u="none" strike="noStrike" kern="1200" cap="none" spc="0" normalizeH="0" baseline="0" noProof="0" dirty="0">
                <a:ln>
                  <a:noFill/>
                </a:ln>
                <a:solidFill>
                  <a:srgbClr val="3D707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al report di valutazione a cura di Annalisa Spalazz</a:t>
            </a:r>
            <a:r>
              <a:rPr lang="it-IT" sz="1100" dirty="0">
                <a:solidFill>
                  <a:srgbClr val="3D707F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 e Greta Gaspari</a:t>
            </a:r>
            <a:endParaRPr kumimoji="0" lang="it-IT" sz="1100" i="0" u="none" strike="noStrike" kern="1200" cap="none" spc="0" normalizeH="0" baseline="0" noProof="0" dirty="0">
              <a:ln>
                <a:noFill/>
              </a:ln>
              <a:solidFill>
                <a:srgbClr val="3D707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86791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i Office">
  <a:themeElements>
    <a:clrScheme name="Testo scorrevol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Testo scorrevol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alizzato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1555</Words>
  <Application>Microsoft Office PowerPoint</Application>
  <PresentationFormat>Widescreen</PresentationFormat>
  <Paragraphs>176</Paragraphs>
  <Slides>22</Slides>
  <Notes>3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4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7" baseType="lpstr">
      <vt:lpstr>Aptos</vt:lpstr>
      <vt:lpstr>Arial</vt:lpstr>
      <vt:lpstr>Arial Narrow</vt:lpstr>
      <vt:lpstr>Calibri</vt:lpstr>
      <vt:lpstr>Century Gothic</vt:lpstr>
      <vt:lpstr>Lato</vt:lpstr>
      <vt:lpstr>Open Sans</vt:lpstr>
      <vt:lpstr>Roboto</vt:lpstr>
      <vt:lpstr>Roboto Medium</vt:lpstr>
      <vt:lpstr>Times New Roman</vt:lpstr>
      <vt:lpstr>Tema di Office</vt:lpstr>
      <vt:lpstr>1_Tema di Office</vt:lpstr>
      <vt:lpstr>2_Tema di Office</vt:lpstr>
      <vt:lpstr>Personalizza struttura</vt:lpstr>
      <vt:lpstr>Immagine bitmap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stefano stranieri</cp:lastModifiedBy>
  <cp:revision>29</cp:revision>
  <dcterms:created xsi:type="dcterms:W3CDTF">2020-02-03T08:27:56Z</dcterms:created>
  <dcterms:modified xsi:type="dcterms:W3CDTF">2025-07-16T09:57:49Z</dcterms:modified>
</cp:coreProperties>
</file>